
<file path=[Content_Types].xml><?xml version="1.0" encoding="utf-8"?>
<Types xmlns="http://schemas.openxmlformats.org/package/2006/content-types">
  <Default Extension="jpeg" ContentType="image/jpeg"/>
  <Default Extension="png" ContentType="image/png"/>
  <Default Extension="avi" ContentType="video/avi"/>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media/image1.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8"/>
  </p:notesMasterIdLst>
  <p:sldIdLst>
    <p:sldId id="256" r:id="rId3"/>
    <p:sldId id="257" r:id="rId4"/>
    <p:sldId id="261" r:id="rId5"/>
    <p:sldId id="258" r:id="rId6"/>
    <p:sldId id="272" r:id="rId7"/>
    <p:sldId id="260" r:id="rId8"/>
    <p:sldId id="264" r:id="rId9"/>
    <p:sldId id="279" r:id="rId10"/>
    <p:sldId id="269" r:id="rId11"/>
    <p:sldId id="271" r:id="rId12"/>
    <p:sldId id="274" r:id="rId13"/>
    <p:sldId id="349" r:id="rId14"/>
    <p:sldId id="350" r:id="rId15"/>
    <p:sldId id="353" r:id="rId16"/>
    <p:sldId id="294" r:id="rId17"/>
    <p:sldId id="354" r:id="rId18"/>
    <p:sldId id="355" r:id="rId19"/>
    <p:sldId id="356" r:id="rId20"/>
    <p:sldId id="277" r:id="rId21"/>
    <p:sldId id="370" r:id="rId22"/>
    <p:sldId id="371" r:id="rId23"/>
    <p:sldId id="372" r:id="rId24"/>
    <p:sldId id="263" r:id="rId25"/>
    <p:sldId id="288" r:id="rId26"/>
    <p:sldId id="290" r:id="rId27"/>
    <p:sldId id="291" r:id="rId29"/>
    <p:sldId id="289" r:id="rId30"/>
    <p:sldId id="373" r:id="rId31"/>
    <p:sldId id="382" r:id="rId32"/>
    <p:sldId id="276" r:id="rId33"/>
    <p:sldId id="287" r:id="rId34"/>
    <p:sldId id="278" r:id="rId3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179" autoAdjust="0"/>
    <p:restoredTop sz="94660"/>
  </p:normalViewPr>
  <p:slideViewPr>
    <p:cSldViewPr snapToGrid="0">
      <p:cViewPr varScale="1">
        <p:scale>
          <a:sx n="114" d="100"/>
          <a:sy n="114" d="100"/>
        </p:scale>
        <p:origin x="522"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8" Type="http://schemas.openxmlformats.org/officeDocument/2006/relationships/tableStyles" Target="tableStyles.xml"/><Relationship Id="rId37" Type="http://schemas.openxmlformats.org/officeDocument/2006/relationships/viewProps" Target="viewProps.xml"/><Relationship Id="rId36" Type="http://schemas.openxmlformats.org/officeDocument/2006/relationships/presProps" Target="presProps.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notesMaster" Target="notesMasters/notesMaster1.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062E420-C367-48F4-9280-7D3D3F7BDC9A}"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4A982C1-51F6-4C95-95CE-438C5D582D50}"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770"/>
        <p:cNvGrpSpPr/>
        <p:nvPr/>
      </p:nvGrpSpPr>
      <p:grpSpPr>
        <a:xfrm>
          <a:off x="0" y="0"/>
          <a:ext cx="0" cy="0"/>
          <a:chOff x="0" y="0"/>
          <a:chExt cx="0" cy="0"/>
        </a:xfrm>
      </p:grpSpPr>
      <p:sp>
        <p:nvSpPr>
          <p:cNvPr id="771" name="Google Shape;771;p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772" name="Google Shape;772;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777"/>
        <p:cNvGrpSpPr/>
        <p:nvPr/>
      </p:nvGrpSpPr>
      <p:grpSpPr>
        <a:xfrm>
          <a:off x="0" y="0"/>
          <a:ext cx="0" cy="0"/>
          <a:chOff x="0" y="0"/>
          <a:chExt cx="0" cy="0"/>
        </a:xfrm>
      </p:grpSpPr>
      <p:sp>
        <p:nvSpPr>
          <p:cNvPr id="778" name="Google Shape;778;g60cf42f873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779" name="Google Shape;779;g60cf42f873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784"/>
        <p:cNvGrpSpPr/>
        <p:nvPr/>
      </p:nvGrpSpPr>
      <p:grpSpPr>
        <a:xfrm>
          <a:off x="0" y="0"/>
          <a:ext cx="0" cy="0"/>
          <a:chOff x="0" y="0"/>
          <a:chExt cx="0" cy="0"/>
        </a:xfrm>
      </p:grpSpPr>
      <p:sp>
        <p:nvSpPr>
          <p:cNvPr id="785" name="Google Shape;785;g60cf42f873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6" name="Google Shape;786;g60cf42f873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923F103-BC34-4FE4-A40E-EDDEECFDA5D0}" type="datetimeFigureOut">
              <a:rPr lang="en-US" smtClean="0"/>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D57F1E4F-1CFF-5643-939E-217C01CDF565}" type="slidenum">
              <a:rPr lang="en-US" smtClean="0"/>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2BE451C3-0FF4-47C4-B829-773ADF60F88C}" type="datetimeFigureOut">
              <a:rPr lang="en-US" smtClean="0"/>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smtClean="0"/>
            </a:fld>
            <a:endParaRPr lang="en-US" dirty="0"/>
          </a:p>
        </p:txBody>
      </p:sp>
    </p:spTree>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endParaRPr lang="en-US"/>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2BE451C3-0FF4-47C4-B829-773ADF60F88C}" type="datetimeFigureOut">
              <a:rPr lang="en-US" smtClean="0"/>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smtClean="0"/>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panose="020B0604020202020204"/>
              </a:rPr>
              <a:t>“</a:t>
            </a:r>
            <a:endParaRPr lang="en-US" sz="8000" baseline="0" dirty="0">
              <a:ln w="3175" cmpd="sng">
                <a:noFill/>
              </a:ln>
              <a:solidFill>
                <a:schemeClr val="accent1"/>
              </a:solidFill>
              <a:effectLst/>
              <a:latin typeface="Arial" panose="020B0604020202020204"/>
            </a:endParaRP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panose="020B0604020202020204"/>
              </a:rPr>
              <a:t>”</a:t>
            </a:r>
            <a:endParaRPr lang="en-US" sz="8000" baseline="0" dirty="0">
              <a:ln w="3175" cmpd="sng">
                <a:noFill/>
              </a:ln>
              <a:solidFill>
                <a:schemeClr val="accent1"/>
              </a:solidFill>
              <a:effectLst/>
              <a:latin typeface="Arial" panose="020B0604020202020204"/>
            </a:endParaRPr>
          </a:p>
        </p:txBody>
      </p:sp>
    </p:spTree>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endParaRPr lang="en-US"/>
          </a:p>
        </p:txBody>
      </p:sp>
      <p:sp>
        <p:nvSpPr>
          <p:cNvPr id="5" name="Date Placeholder 4"/>
          <p:cNvSpPr>
            <a:spLocks noGrp="1"/>
          </p:cNvSpPr>
          <p:nvPr>
            <p:ph type="dt" sz="half" idx="10"/>
          </p:nvPr>
        </p:nvSpPr>
        <p:spPr/>
        <p:txBody>
          <a:bodyPr/>
          <a:lstStyle/>
          <a:p>
            <a:fld id="{2BE451C3-0FF4-47C4-B829-773ADF60F88C}" type="datetimeFigureOut">
              <a:rPr lang="en-US" smtClean="0"/>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smtClean="0"/>
            </a:fld>
            <a:endParaRPr lang="en-US" dirty="0"/>
          </a:p>
        </p:txBody>
      </p:sp>
    </p:spTree>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endParaRPr lang="en-US"/>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endParaRPr lang="en-US"/>
          </a:p>
        </p:txBody>
      </p:sp>
      <p:sp>
        <p:nvSpPr>
          <p:cNvPr id="5" name="Date Placeholder 4"/>
          <p:cNvSpPr>
            <a:spLocks noGrp="1"/>
          </p:cNvSpPr>
          <p:nvPr>
            <p:ph type="dt" sz="half" idx="10"/>
          </p:nvPr>
        </p:nvSpPr>
        <p:spPr/>
        <p:txBody>
          <a:bodyPr/>
          <a:lstStyle/>
          <a:p>
            <a:fld id="{2BE451C3-0FF4-47C4-B829-773ADF60F88C}" type="datetimeFigureOut">
              <a:rPr lang="en-US" smtClean="0"/>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smtClean="0"/>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panose="020B0604020202020204"/>
              </a:rPr>
              <a:t>“</a:t>
            </a:r>
            <a:endParaRPr lang="en-US" sz="8000" baseline="0" dirty="0">
              <a:ln w="3175" cmpd="sng">
                <a:noFill/>
              </a:ln>
              <a:solidFill>
                <a:schemeClr val="accent1"/>
              </a:solidFill>
              <a:effectLst/>
              <a:latin typeface="Arial" panose="020B0604020202020204"/>
            </a:endParaRP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panose="020B0604020202020204"/>
              </a:rPr>
              <a:t>”</a:t>
            </a:r>
            <a:endParaRPr lang="en-US" sz="8000" baseline="0" dirty="0">
              <a:ln w="3175" cmpd="sng">
                <a:noFill/>
              </a:ln>
              <a:solidFill>
                <a:schemeClr val="accent1"/>
              </a:solidFill>
              <a:effectLst/>
              <a:latin typeface="Arial" panose="020B0604020202020204"/>
            </a:endParaRPr>
          </a:p>
        </p:txBody>
      </p:sp>
    </p:spTree>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endParaRPr lang="en-US"/>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endParaRPr lang="en-US"/>
          </a:p>
        </p:txBody>
      </p:sp>
      <p:sp>
        <p:nvSpPr>
          <p:cNvPr id="5" name="Date Placeholder 4"/>
          <p:cNvSpPr>
            <a:spLocks noGrp="1"/>
          </p:cNvSpPr>
          <p:nvPr>
            <p:ph type="dt" sz="half" idx="10"/>
          </p:nvPr>
        </p:nvSpPr>
        <p:spPr/>
        <p:txBody>
          <a:bodyPr/>
          <a:lstStyle/>
          <a:p>
            <a:fld id="{2BE451C3-0FF4-47C4-B829-773ADF60F88C}" type="datetimeFigureOut">
              <a:rPr lang="en-US" smtClean="0"/>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smtClean="0"/>
            </a:fld>
            <a:endParaRPr lang="en-US" dirty="0"/>
          </a:p>
        </p:txBody>
      </p:sp>
    </p:spTree>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fld id="{53086D93-FCAC-47E0-A2EE-787E62CA814C}" type="datetimeFigureOut">
              <a:rPr lang="en-US" smtClean="0"/>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smtClean="0"/>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fld id="{CDA879A6-0FD0-4734-A311-86BFCA472E6E}" type="datetimeFigureOut">
              <a:rPr lang="en-US" smtClean="0"/>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smtClean="0"/>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fld id="{63A1C593-65D0-4073-BCC9-577B9352EA97}"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fld id="{19C9CA7B-DFD4-44B5-8C60-D14B8CD1FB59}" type="datetimeFigureOut">
              <a:rPr lang="en-US" smtClean="0"/>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smtClean="0"/>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F34E6425-0181-43F2-84FC-787E803FD2F8}" type="datetimeFigureOut">
              <a:rPr lang="en-US" smtClean="0"/>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smtClean="0"/>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Date Placeholder 4"/>
          <p:cNvSpPr>
            <a:spLocks noGrp="1"/>
          </p:cNvSpPr>
          <p:nvPr>
            <p:ph type="dt" sz="half" idx="10"/>
          </p:nvPr>
        </p:nvSpPr>
        <p:spPr/>
        <p:txBody>
          <a:bodyPr/>
          <a:lstStyle/>
          <a:p>
            <a:fld id="{3BDB8791-F1B0-41E7-B7FD-A781E65C4266}" type="datetimeFigureOut">
              <a:rPr lang="en-US" smtClean="0"/>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smtClean="0"/>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7" name="Date Placeholder 6"/>
          <p:cNvSpPr>
            <a:spLocks noGrp="1"/>
          </p:cNvSpPr>
          <p:nvPr>
            <p:ph type="dt" sz="half" idx="10"/>
          </p:nvPr>
        </p:nvSpPr>
        <p:spPr/>
        <p:txBody>
          <a:bodyPr/>
          <a:lstStyle/>
          <a:p>
            <a:fld id="{5FDD63B2-E120-4ED8-B27B-C685F510A5FE}" type="datetimeFigureOut">
              <a:rPr lang="en-US" smtClean="0"/>
            </a:fld>
            <a:endParaRPr lang="en-US" dirty="0"/>
          </a:p>
        </p:txBody>
      </p:sp>
      <p:sp>
        <p:nvSpPr>
          <p:cNvPr id="8" name="Footer Placeholder 7"/>
          <p:cNvSpPr>
            <a:spLocks noGrp="1"/>
          </p:cNvSpPr>
          <p:nvPr>
            <p:ph type="ftr" sz="quarter" idx="11"/>
          </p:nvPr>
        </p:nvSpPr>
        <p:spPr/>
        <p:txBody>
          <a:bodyPr/>
          <a:lstStyle/>
          <a:p>
            <a:r>
              <a:rPr lang="en-US"/>
              <a:t>
              </a:t>
            </a:r>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smtClean="0"/>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AA18ACC-A947-437B-A130-35BD54FDF1E9}" type="datetimeFigureOut">
              <a:rPr lang="en-US" smtClean="0"/>
            </a:fld>
            <a:endParaRPr lang="en-US" dirty="0"/>
          </a:p>
        </p:txBody>
      </p:sp>
      <p:sp>
        <p:nvSpPr>
          <p:cNvPr id="4" name="Footer Placeholder 3"/>
          <p:cNvSpPr>
            <a:spLocks noGrp="1"/>
          </p:cNvSpPr>
          <p:nvPr>
            <p:ph type="ftr" sz="quarter" idx="11"/>
          </p:nvPr>
        </p:nvSpPr>
        <p:spPr/>
        <p:txBody>
          <a:bodyPr/>
          <a:lstStyle/>
          <a:p>
            <a:r>
              <a:rPr lang="en-US"/>
              <a:t>
              </a:t>
            </a:r>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D57F1E4F-1CFF-5643-939E-217C01CDF565}" type="slidenum">
              <a:rPr lang="en-US" smtClean="0"/>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C8D7E02-BCB8-4D50-A234-369438C08659}" type="datetimeFigureOut">
              <a:rPr lang="en-US" smtClean="0"/>
            </a:fld>
            <a:endParaRPr lang="en-US" dirty="0"/>
          </a:p>
        </p:txBody>
      </p:sp>
      <p:sp>
        <p:nvSpPr>
          <p:cNvPr id="3" name="Footer Placeholder 2"/>
          <p:cNvSpPr>
            <a:spLocks noGrp="1"/>
          </p:cNvSpPr>
          <p:nvPr>
            <p:ph type="ftr" sz="quarter" idx="11"/>
          </p:nvPr>
        </p:nvSpPr>
        <p:spPr/>
        <p:txBody>
          <a:bodyPr/>
          <a:lstStyle/>
          <a:p>
            <a:r>
              <a:rPr lang="en-US"/>
              <a:t>
              </a:t>
            </a:r>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D57F1E4F-1CFF-5643-939E-217C01CDF565}" type="slidenum">
              <a:rPr lang="en-US" smtClean="0"/>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76E86A4C-8E40-4F87-A4F0-01A0687C5742}" type="datetimeFigureOut">
              <a:rPr lang="en-US" smtClean="0"/>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D57F1E4F-1CFF-5643-939E-217C01CDF565}" type="slidenum">
              <a:rPr lang="en-US" smtClean="0"/>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35E72C73-2D91-4E12-BA25-F0AA0C03599B}" type="datetimeFigureOut">
              <a:rPr lang="en-US" smtClean="0"/>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smtClean="0"/>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8" Type="http://schemas.openxmlformats.org/officeDocument/2006/relationships/theme" Target="../theme/theme1.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2BE451C3-0FF4-47C4-B829-773ADF60F88C}" type="datetimeFigureOut">
              <a:rPr lang="en-US" smtClean="0"/>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r>
              <a:rPr lang="en-US"/>
              <a:t>
              </a:t>
            </a:r>
            <a:endParaRPr lang="en-US" dirty="0"/>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D57F1E4F-1CFF-5643-939E-217C01CDF565}" type="slidenum">
              <a:rPr lang="en-US" smtClean="0"/>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sldNum="0" hdr="0" ftr="0" dt="0"/>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0.png"/><Relationship Id="rId1"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4" Type="http://schemas.openxmlformats.org/officeDocument/2006/relationships/slideLayout" Target="../slideLayouts/slideLayout17.xml"/><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image" Target="../media/image11.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17.xml"/><Relationship Id="rId1"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5.png"/></Relationships>
</file>

<file path=ppt/slides/_rels/slide17.xml.rels><?xml version="1.0" encoding="UTF-8" standalone="yes"?>
<Relationships xmlns="http://schemas.openxmlformats.org/package/2006/relationships"><Relationship Id="rId4" Type="http://schemas.openxmlformats.org/officeDocument/2006/relationships/slideLayout" Target="../slideLayouts/slideLayout9.xml"/><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image" Target="../media/image20.png"/><Relationship Id="rId1" Type="http://schemas.openxmlformats.org/officeDocument/2006/relationships/image" Target="../media/image1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4.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image" Target="../media/image21.png"/></Relationships>
</file>

<file path=ppt/slides/_rels/slide22.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image" Target="../media/image24.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27.jpe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28.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4.xml"/><Relationship Id="rId1" Type="http://schemas.openxmlformats.org/officeDocument/2006/relationships/image" Target="../media/image29.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4.xml"/><Relationship Id="rId1" Type="http://schemas.openxmlformats.org/officeDocument/2006/relationships/image" Target="../media/image30.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1.png"/></Relationships>
</file>

<file path=ppt/slides/_rels/slide2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2.png"/><Relationship Id="rId2" Type="http://schemas.microsoft.com/office/2007/relationships/media" Target="file:///C:\Users\User\Desktop\WhatsApp%20Video%202020-01-19%20at%208.59.04%20AM.mp4" TargetMode="External"/><Relationship Id="rId1" Type="http://schemas.openxmlformats.org/officeDocument/2006/relationships/video" Target="file:///C:\Users\User\Desktop\WhatsApp%20Video%202020-01-19%20at%208.59.04%20AM.mp4"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9" Type="http://schemas.openxmlformats.org/officeDocument/2006/relationships/hyperlink" Target="https://github.com/hjweide/kaggle-grasp-and-lift" TargetMode="External"/><Relationship Id="rId8" Type="http://schemas.openxmlformats.org/officeDocument/2006/relationships/hyperlink" Target="https://jimmysuen.github.io/" TargetMode="External"/><Relationship Id="rId7" Type="http://schemas.openxmlformats.org/officeDocument/2006/relationships/hyperlink" Target="https://ieeexplore-ieee-org.libproxy1.nus.edu.sg/stamp/stamp.jsp?tp=&amp;arnumber=7425963" TargetMode="External"/><Relationship Id="rId6" Type="http://schemas.openxmlformats.org/officeDocument/2006/relationships/hyperlink" Target="https://ieeexplore.ieee.org/document/7844566" TargetMode="External"/><Relationship Id="rId5" Type="http://schemas.openxmlformats.org/officeDocument/2006/relationships/hyperlink" Target="https://ieeexplore.ieee.org/document/7425963" TargetMode="External"/><Relationship Id="rId4" Type="http://schemas.openxmlformats.org/officeDocument/2006/relationships/hyperlink" Target="https://www.researchgate.net/publication/303363213_Pushing_the_limits_of_BCI_accuracy_Winning_solution_of_the_Grasp_Lift_EEG_challenge" TargetMode="External"/><Relationship Id="rId3" Type="http://schemas.openxmlformats.org/officeDocument/2006/relationships/hyperlink" Target="https://github.com/alexandrebarachant/Grasp-and-lift-EEG-challenge" TargetMode="External"/><Relationship Id="rId2" Type="http://schemas.openxmlformats.org/officeDocument/2006/relationships/hyperlink" Target="https://www.kaggle.com/c/grasp-and-lift-eeg-detection" TargetMode="External"/><Relationship Id="rId12" Type="http://schemas.openxmlformats.org/officeDocument/2006/relationships/slideLayout" Target="../slideLayouts/slideLayout4.xml"/><Relationship Id="rId11" Type="http://schemas.openxmlformats.org/officeDocument/2006/relationships/hyperlink" Target="https://pechyonkin.me/capsules-4/" TargetMode="External"/><Relationship Id="rId10" Type="http://schemas.openxmlformats.org/officeDocument/2006/relationships/hyperlink" Target="https://pechyonkin.me/capsules-1/" TargetMode="External"/><Relationship Id="rId1" Type="http://schemas.openxmlformats.org/officeDocument/2006/relationships/hyperlink" Target="https://www.nature.com/articles/sdata201447"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7" Type="http://schemas.openxmlformats.org/officeDocument/2006/relationships/slideLayout" Target="../slideLayouts/slideLayout4.xml"/><Relationship Id="rId6" Type="http://schemas.openxmlformats.org/officeDocument/2006/relationships/image" Target="../media/image6.png"/><Relationship Id="rId5" Type="http://schemas.microsoft.com/office/2007/relationships/media" Target="../media/media2.avi"/><Relationship Id="rId4" Type="http://schemas.openxmlformats.org/officeDocument/2006/relationships/video" Target="../media/media2.avi"/><Relationship Id="rId3" Type="http://schemas.openxmlformats.org/officeDocument/2006/relationships/image" Target="../media/image5.png"/><Relationship Id="rId2" Type="http://schemas.microsoft.com/office/2007/relationships/media" Target="../media/media1.avi"/><Relationship Id="rId1" Type="http://schemas.openxmlformats.org/officeDocument/2006/relationships/video" Target="../media/media1.avi"/></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svg"/><Relationship Id="rId1"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162" name="Group 115"/>
          <p:cNvGrpSpPr>
            <a:grpSpLocks noGrp="1" noRot="1" noChangeAspect="1" noMove="1" noResize="1" noUngrp="1"/>
          </p:cNvGrpSpPr>
          <p:nvPr/>
        </p:nvGrpSpPr>
        <p:grpSpPr>
          <a:xfrm>
            <a:off x="9" y="228600"/>
            <a:ext cx="2851523" cy="6638625"/>
            <a:chOff x="2487613" y="285750"/>
            <a:chExt cx="2428875" cy="5654676"/>
          </a:xfrm>
        </p:grpSpPr>
        <p:sp>
          <p:nvSpPr>
            <p:cNvPr id="117"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118"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119"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120"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121"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122"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123"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124"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125"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126"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127"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128"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63" name="Group 129"/>
          <p:cNvGrpSpPr>
            <a:grpSpLocks noGrp="1" noRot="1" noChangeAspect="1" noMove="1" noResize="1" noUngrp="1"/>
          </p:cNvGrpSpPr>
          <p:nvPr/>
        </p:nvGrpSpPr>
        <p:grpSpPr>
          <a:xfrm>
            <a:off x="27224" y="-786"/>
            <a:ext cx="2356675" cy="6854040"/>
            <a:chOff x="6627813" y="194833"/>
            <a:chExt cx="1952625" cy="5678918"/>
          </a:xfrm>
        </p:grpSpPr>
        <p:sp>
          <p:nvSpPr>
            <p:cNvPr id="13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3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3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3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3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3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3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3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14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14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14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164" name="Rectangle 143"/>
          <p:cNvSpPr>
            <a:spLocks noGrp="1" noRot="1" noChangeAspect="1" noMove="1" noResize="1" noEditPoints="1" noAdjustHandles="1" noChangeArrowheads="1" noChangeShapeType="1" noTextEdit="1"/>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165" name="Freeform 11"/>
          <p:cNvSpPr>
            <a:spLocks noGrp="1" noRot="1" noChangeAspect="1" noMove="1" noResize="1" noEditPoints="1" noAdjustHandles="1" noChangeArrowheads="1" noChangeShapeType="1" noTextEdit="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useBgFill="1">
        <p:nvSpPr>
          <p:cNvPr id="148" name="Rectangle 147"/>
          <p:cNvSpPr>
            <a:spLocks noGrp="1" noRot="1" noChangeAspect="1" noMove="1" noResize="1" noEditPoints="1" noAdjustHandles="1" noChangeArrowheads="1" noChangeShapeType="1" noTextEdit="1"/>
          </p:cNvSpPr>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649224" y="645106"/>
            <a:ext cx="3650279" cy="1259894"/>
          </a:xfrm>
        </p:spPr>
        <p:txBody>
          <a:bodyPr vert="horz" lIns="91440" tIns="45720" rIns="91440" bIns="45720" rtlCol="0" anchor="t">
            <a:normAutofit/>
          </a:bodyPr>
          <a:lstStyle/>
          <a:p>
            <a:pPr>
              <a:lnSpc>
                <a:spcPct val="90000"/>
              </a:lnSpc>
            </a:pPr>
            <a:r>
              <a:rPr lang="en-US" sz="1700" cap="all"/>
              <a:t>Understanding of EEG Signal variation over days and subjects for general classification purpose</a:t>
            </a:r>
            <a:br>
              <a:rPr lang="en-US" sz="1700" cap="all"/>
            </a:br>
            <a:endParaRPr lang="en-US" sz="1700"/>
          </a:p>
        </p:txBody>
      </p:sp>
      <p:sp>
        <p:nvSpPr>
          <p:cNvPr id="150" name="Rectangle 149"/>
          <p:cNvSpPr>
            <a:spLocks noGrp="1" noRot="1" noChangeAspect="1" noMove="1" noResize="1" noEditPoints="1" noAdjustHandles="1" noChangeArrowheads="1" noChangeShapeType="1" noTextEdit="1"/>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Subtitle 2"/>
          <p:cNvSpPr>
            <a:spLocks noGrp="1"/>
          </p:cNvSpPr>
          <p:nvPr>
            <p:ph type="subTitle" idx="1"/>
          </p:nvPr>
        </p:nvSpPr>
        <p:spPr>
          <a:xfrm>
            <a:off x="649225" y="2133600"/>
            <a:ext cx="3650278" cy="3759253"/>
          </a:xfrm>
        </p:spPr>
        <p:txBody>
          <a:bodyPr vert="horz" lIns="91440" tIns="45720" rIns="91440" bIns="45720" rtlCol="0">
            <a:normAutofit/>
          </a:bodyPr>
          <a:lstStyle/>
          <a:p>
            <a:pPr>
              <a:buFont typeface="Wingdings 3" charset="2"/>
              <a:buChar char=""/>
            </a:pPr>
            <a:r>
              <a:rPr lang="en-US" sz="1400" spc="375" dirty="0">
                <a:solidFill>
                  <a:schemeClr val="tx1">
                    <a:lumMod val="75000"/>
                    <a:lumOff val="25000"/>
                  </a:schemeClr>
                </a:solidFill>
              </a:rPr>
              <a:t>Bharat Nagaraju -A0178258N</a:t>
            </a:r>
            <a:endParaRPr lang="en-US" sz="1400" spc="375" dirty="0">
              <a:solidFill>
                <a:schemeClr val="tx1">
                  <a:lumMod val="75000"/>
                  <a:lumOff val="25000"/>
                </a:schemeClr>
              </a:solidFill>
            </a:endParaRPr>
          </a:p>
          <a:p>
            <a:pPr>
              <a:buFont typeface="Wingdings 3" charset="2"/>
              <a:buChar char=""/>
            </a:pPr>
            <a:r>
              <a:rPr lang="en-US" sz="1400" spc="375" dirty="0">
                <a:solidFill>
                  <a:schemeClr val="tx1">
                    <a:lumMod val="75000"/>
                    <a:lumOff val="25000"/>
                  </a:schemeClr>
                </a:solidFill>
              </a:rPr>
              <a:t>Chan </a:t>
            </a:r>
            <a:r>
              <a:rPr lang="en-US" sz="1400" spc="375" dirty="0" err="1">
                <a:solidFill>
                  <a:schemeClr val="tx1">
                    <a:lumMod val="75000"/>
                    <a:lumOff val="25000"/>
                  </a:schemeClr>
                </a:solidFill>
              </a:rPr>
              <a:t>Su</a:t>
            </a:r>
            <a:r>
              <a:rPr lang="en-US" sz="1400" spc="375" dirty="0">
                <a:solidFill>
                  <a:schemeClr val="tx1">
                    <a:lumMod val="75000"/>
                    <a:lumOff val="25000"/>
                  </a:schemeClr>
                </a:solidFill>
              </a:rPr>
              <a:t>-Wen Philemon - A0110588E</a:t>
            </a:r>
            <a:endParaRPr lang="en-US" sz="1400" spc="375" dirty="0">
              <a:solidFill>
                <a:schemeClr val="tx1">
                  <a:lumMod val="75000"/>
                  <a:lumOff val="25000"/>
                </a:schemeClr>
              </a:solidFill>
            </a:endParaRPr>
          </a:p>
          <a:p>
            <a:pPr>
              <a:buFont typeface="Wingdings 3" charset="2"/>
              <a:buChar char=""/>
            </a:pPr>
            <a:r>
              <a:rPr lang="en-US" sz="1400" spc="375" dirty="0">
                <a:solidFill>
                  <a:schemeClr val="tx1">
                    <a:lumMod val="75000"/>
                    <a:lumOff val="25000"/>
                  </a:schemeClr>
                </a:solidFill>
              </a:rPr>
              <a:t>Vignesh ram </a:t>
            </a:r>
            <a:r>
              <a:rPr lang="en-US" sz="1400" spc="375" dirty="0" err="1">
                <a:solidFill>
                  <a:schemeClr val="tx1">
                    <a:lumMod val="75000"/>
                    <a:lumOff val="25000"/>
                  </a:schemeClr>
                </a:solidFill>
              </a:rPr>
              <a:t>andiappan</a:t>
            </a:r>
            <a:r>
              <a:rPr lang="en-US" sz="1400" spc="375" dirty="0">
                <a:solidFill>
                  <a:schemeClr val="tx1">
                    <a:lumMod val="75000"/>
                    <a:lumOff val="25000"/>
                  </a:schemeClr>
                </a:solidFill>
              </a:rPr>
              <a:t> </a:t>
            </a:r>
            <a:r>
              <a:rPr lang="en-US" sz="1400" spc="375" dirty="0" err="1">
                <a:solidFill>
                  <a:schemeClr val="tx1">
                    <a:lumMod val="75000"/>
                    <a:lumOff val="25000"/>
                  </a:schemeClr>
                </a:solidFill>
              </a:rPr>
              <a:t>selvaraj</a:t>
            </a:r>
            <a:r>
              <a:rPr lang="en-US" sz="1400" spc="375" dirty="0">
                <a:solidFill>
                  <a:schemeClr val="tx1">
                    <a:lumMod val="75000"/>
                    <a:lumOff val="25000"/>
                  </a:schemeClr>
                </a:solidFill>
              </a:rPr>
              <a:t> -A0178215A</a:t>
            </a:r>
            <a:endParaRPr lang="en-US" sz="1400" spc="375" dirty="0">
              <a:solidFill>
                <a:schemeClr val="tx1">
                  <a:lumMod val="75000"/>
                  <a:lumOff val="25000"/>
                </a:schemeClr>
              </a:solidFill>
            </a:endParaRPr>
          </a:p>
          <a:p>
            <a:pPr>
              <a:buFont typeface="Wingdings 3" charset="2"/>
              <a:buChar char=""/>
            </a:pPr>
            <a:endParaRPr lang="en-US" sz="1400" dirty="0">
              <a:solidFill>
                <a:schemeClr val="tx1">
                  <a:lumMod val="75000"/>
                  <a:lumOff val="25000"/>
                </a:schemeClr>
              </a:solidFill>
            </a:endParaRPr>
          </a:p>
        </p:txBody>
      </p:sp>
      <p:pic>
        <p:nvPicPr>
          <p:cNvPr id="5" name="Picture 4"/>
          <p:cNvPicPr>
            <a:picLocks noChangeAspect="1"/>
          </p:cNvPicPr>
          <p:nvPr/>
        </p:nvPicPr>
        <p:blipFill rotWithShape="1">
          <a:blip r:embed="rId1"/>
          <a:srcRect t="19724" r="-1" b="1533"/>
          <a:stretch>
            <a:fillRect/>
          </a:stretch>
        </p:blipFill>
        <p:spPr>
          <a:xfrm>
            <a:off x="4654295" y="1029996"/>
            <a:ext cx="3360173" cy="1766121"/>
          </a:xfrm>
          <a:prstGeom prst="rect">
            <a:avLst/>
          </a:prstGeom>
        </p:spPr>
      </p:pic>
      <p:pic>
        <p:nvPicPr>
          <p:cNvPr id="9" name="Picture 8"/>
          <p:cNvPicPr>
            <a:picLocks noChangeAspect="1"/>
          </p:cNvPicPr>
          <p:nvPr/>
        </p:nvPicPr>
        <p:blipFill>
          <a:blip r:embed="rId2"/>
          <a:stretch>
            <a:fillRect/>
          </a:stretch>
        </p:blipFill>
        <p:spPr>
          <a:xfrm>
            <a:off x="4654295" y="4055505"/>
            <a:ext cx="3360173" cy="1128740"/>
          </a:xfrm>
          <a:prstGeom prst="rect">
            <a:avLst/>
          </a:prstGeom>
        </p:spPr>
      </p:pic>
      <p:pic>
        <p:nvPicPr>
          <p:cNvPr id="7" name="Picture 6"/>
          <p:cNvPicPr>
            <a:picLocks noChangeAspect="1"/>
          </p:cNvPicPr>
          <p:nvPr/>
        </p:nvPicPr>
        <p:blipFill>
          <a:blip r:embed="rId3"/>
          <a:stretch>
            <a:fillRect/>
          </a:stretch>
        </p:blipFill>
        <p:spPr>
          <a:xfrm>
            <a:off x="8178194" y="1569003"/>
            <a:ext cx="3394926" cy="3394926"/>
          </a:xfrm>
          <a:prstGeom prst="rect">
            <a:avLst/>
          </a:prstGeom>
        </p:spPr>
      </p:pic>
      <p:sp>
        <p:nvSpPr>
          <p:cNvPr id="152" name="Freeform 11"/>
          <p:cNvSpPr>
            <a:spLocks noGrp="1" noRot="1" noChangeAspect="1" noMove="1" noResize="1" noEditPoints="1" noAdjustHandles="1" noChangeArrowheads="1" noChangeShapeType="1" noTextEdit="1"/>
          </p:cNvSpPr>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9" name="Group 8"/>
          <p:cNvGrpSpPr>
            <a:grpSpLocks noGrp="1" noRot="1" noChangeAspect="1" noMove="1" noResize="1" noUngrp="1"/>
          </p:cNvGrpSpPr>
          <p:nvPr/>
        </p:nvGrpSpPr>
        <p:grpSpPr>
          <a:xfrm>
            <a:off x="9" y="228600"/>
            <a:ext cx="2851523" cy="6638625"/>
            <a:chOff x="2487613" y="285750"/>
            <a:chExt cx="2428875" cy="5654676"/>
          </a:xfrm>
        </p:grpSpPr>
        <p:sp>
          <p:nvSpPr>
            <p:cNvPr id="10"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11"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12"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13"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14"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15"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16"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17"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18"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19"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20"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21"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23" name="Group 22"/>
          <p:cNvGrpSpPr>
            <a:grpSpLocks noGrp="1" noRot="1" noChangeAspect="1" noMove="1" noResize="1" noUngrp="1"/>
          </p:cNvGrpSpPr>
          <p:nvPr/>
        </p:nvGrpSpPr>
        <p:grpSpPr>
          <a:xfrm>
            <a:off x="27224" y="-786"/>
            <a:ext cx="2356675" cy="6854040"/>
            <a:chOff x="6627813" y="194833"/>
            <a:chExt cx="1952625" cy="5678918"/>
          </a:xfrm>
        </p:grpSpPr>
        <p:sp>
          <p:nvSpPr>
            <p:cNvPr id="24"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25"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26"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27"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28"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29"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30"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31"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32"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33"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34"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35"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37" name="Rectangle 36"/>
          <p:cNvSpPr>
            <a:spLocks noGrp="1" noRot="1" noChangeAspect="1" noMove="1" noResize="1" noEditPoints="1" noAdjustHandles="1" noChangeArrowheads="1" noChangeShapeType="1" noTextEdit="1"/>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9" name="Freeform 11"/>
          <p:cNvSpPr>
            <a:spLocks noGrp="1" noRot="1" noChangeAspect="1" noMove="1" noResize="1" noEditPoints="1" noAdjustHandles="1" noChangeArrowheads="1" noChangeShapeType="1" noTextEdit="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useBgFill="1">
        <p:nvSpPr>
          <p:cNvPr id="41" name="Rectangle 40"/>
          <p:cNvSpPr>
            <a:spLocks noGrp="1" noRot="1" noChangeAspect="1" noMove="1" noResize="1" noEditPoints="1" noAdjustHandles="1" noChangeArrowheads="1" noChangeShapeType="1" noTextEdit="1"/>
          </p:cNvSpPr>
          <p:nvPr/>
        </p:nvSpPr>
        <p:spPr>
          <a:xfrm>
            <a:off x="2" y="0"/>
            <a:ext cx="1219199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046019" y="942108"/>
            <a:ext cx="3256550" cy="4969113"/>
          </a:xfrm>
        </p:spPr>
        <p:txBody>
          <a:bodyPr vert="horz" lIns="91440" tIns="45720" rIns="91440" bIns="45720" rtlCol="0" anchor="ctr">
            <a:normAutofit/>
          </a:bodyPr>
          <a:lstStyle/>
          <a:p>
            <a:r>
              <a:rPr lang="en-US" b="1" dirty="0">
                <a:solidFill>
                  <a:schemeClr val="tx2">
                    <a:lumMod val="75000"/>
                  </a:schemeClr>
                </a:solidFill>
              </a:rPr>
              <a:t>Technical Architecture and Design</a:t>
            </a:r>
            <a:endParaRPr lang="en-US" b="1" dirty="0">
              <a:solidFill>
                <a:schemeClr val="tx2">
                  <a:lumMod val="75000"/>
                </a:schemeClr>
              </a:solidFill>
            </a:endParaRPr>
          </a:p>
        </p:txBody>
      </p:sp>
      <p:sp>
        <p:nvSpPr>
          <p:cNvPr id="43" name="Rectangle 42"/>
          <p:cNvSpPr>
            <a:spLocks noGrp="1" noRot="1" noChangeAspect="1" noMove="1" noResize="1" noEditPoints="1" noAdjustHandles="1" noChangeArrowheads="1" noChangeShapeType="1" noTextEdit="1"/>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cxnSp>
        <p:nvCxnSpPr>
          <p:cNvPr id="45" name="Straight Connector 44"/>
          <p:cNvCxnSpPr>
            <a:cxnSpLocks noGrp="1" noRot="1" noChangeAspect="1" noMove="1" noResize="1" noEditPoints="1" noAdjustHandles="1" noChangeArrowheads="1" noChangeShapeType="1"/>
          </p:cNvCxnSpPr>
          <p:nvPr/>
        </p:nvCxnSpPr>
        <p:spPr>
          <a:xfrm>
            <a:off x="4654296" y="1871831"/>
            <a:ext cx="0" cy="3200400"/>
          </a:xfrm>
          <a:prstGeom prst="line">
            <a:avLst/>
          </a:prstGeom>
          <a:ln w="15875">
            <a:solidFill>
              <a:schemeClr val="accent4"/>
            </a:solidFill>
          </a:ln>
        </p:spPr>
        <p:style>
          <a:lnRef idx="1">
            <a:schemeClr val="accent1"/>
          </a:lnRef>
          <a:fillRef idx="0">
            <a:schemeClr val="accent1"/>
          </a:fillRef>
          <a:effectRef idx="0">
            <a:schemeClr val="accent1"/>
          </a:effectRef>
          <a:fontRef idx="minor">
            <a:schemeClr val="tx1"/>
          </a:fontRef>
        </p:style>
      </p:cxnSp>
      <p:grpSp>
        <p:nvGrpSpPr>
          <p:cNvPr id="47" name="Group 46"/>
          <p:cNvGrpSpPr>
            <a:grpSpLocks noGrp="1" noRot="1" noChangeAspect="1" noMove="1" noResize="1" noUngrp="1"/>
          </p:cNvGrpSpPr>
          <p:nvPr/>
        </p:nvGrpSpPr>
        <p:grpSpPr>
          <a:xfrm flipH="1">
            <a:off x="6009967" y="0"/>
            <a:ext cx="6176982" cy="6853245"/>
            <a:chOff x="2487613" y="285750"/>
            <a:chExt cx="2428876" cy="5654676"/>
          </a:xfrm>
          <a:solidFill>
            <a:schemeClr val="bg1">
              <a:alpha val="30000"/>
            </a:schemeClr>
          </a:solidFill>
        </p:grpSpPr>
        <p:sp>
          <p:nvSpPr>
            <p:cNvPr id="48"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grpFill/>
            <a:ln>
              <a:noFill/>
            </a:ln>
          </p:spPr>
        </p:sp>
        <p:sp>
          <p:nvSpPr>
            <p:cNvPr id="49"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grpFill/>
            <a:ln>
              <a:noFill/>
            </a:ln>
          </p:spPr>
        </p:sp>
        <p:sp>
          <p:nvSpPr>
            <p:cNvPr id="50"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grpFill/>
            <a:ln>
              <a:noFill/>
            </a:ln>
          </p:spPr>
        </p:sp>
        <p:sp>
          <p:nvSpPr>
            <p:cNvPr id="51"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grpFill/>
            <a:ln>
              <a:noFill/>
            </a:ln>
          </p:spPr>
        </p:sp>
        <p:sp>
          <p:nvSpPr>
            <p:cNvPr id="52"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grpFill/>
            <a:ln>
              <a:noFill/>
            </a:ln>
          </p:spPr>
        </p:sp>
        <p:sp>
          <p:nvSpPr>
            <p:cNvPr id="53"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grpFill/>
            <a:ln>
              <a:noFill/>
            </a:ln>
          </p:spPr>
        </p:sp>
        <p:sp>
          <p:nvSpPr>
            <p:cNvPr id="54"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grpFill/>
            <a:ln>
              <a:noFill/>
            </a:ln>
          </p:spPr>
        </p:sp>
        <p:sp>
          <p:nvSpPr>
            <p:cNvPr id="55"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grpFill/>
            <a:ln>
              <a:noFill/>
            </a:ln>
          </p:spPr>
        </p:sp>
        <p:sp>
          <p:nvSpPr>
            <p:cNvPr id="56" name="Freeform 19"/>
            <p:cNvSpPr/>
            <p:nvPr/>
          </p:nvSpPr>
          <p:spPr bwMode="auto">
            <a:xfrm>
              <a:off x="3148014" y="468286"/>
              <a:ext cx="1768475" cy="4262464"/>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grpFill/>
            <a:ln>
              <a:noFill/>
            </a:ln>
          </p:spPr>
        </p:sp>
        <p:sp>
          <p:nvSpPr>
            <p:cNvPr id="57"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grpFill/>
            <a:ln>
              <a:noFill/>
            </a:ln>
          </p:spPr>
        </p:sp>
        <p:sp>
          <p:nvSpPr>
            <p:cNvPr id="58"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grpFill/>
            <a:ln>
              <a:noFill/>
            </a:ln>
          </p:spPr>
        </p:sp>
        <p:sp>
          <p:nvSpPr>
            <p:cNvPr id="59"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grpFill/>
            <a:ln>
              <a:noFill/>
            </a:ln>
          </p:spPr>
        </p:sp>
      </p:grpSp>
      <p:sp>
        <p:nvSpPr>
          <p:cNvPr id="4" name="Content Placeholder 3"/>
          <p:cNvSpPr>
            <a:spLocks noGrp="1"/>
          </p:cNvSpPr>
          <p:nvPr>
            <p:ph sz="half" idx="1"/>
          </p:nvPr>
        </p:nvSpPr>
        <p:spPr>
          <a:xfrm>
            <a:off x="5049062" y="942108"/>
            <a:ext cx="6455549" cy="4969114"/>
          </a:xfrm>
        </p:spPr>
        <p:txBody>
          <a:bodyPr vert="horz" lIns="91440" tIns="45720" rIns="91440" bIns="45720" rtlCol="0" anchor="ctr">
            <a:normAutofit/>
          </a:bodyPr>
          <a:lstStyle/>
          <a:p>
            <a:pPr marL="0" indent="0"/>
            <a:r>
              <a:rPr lang="en-US" b="1" dirty="0">
                <a:solidFill>
                  <a:schemeClr val="tx2">
                    <a:lumMod val="75000"/>
                  </a:schemeClr>
                </a:solidFill>
              </a:rPr>
              <a:t>Data Pre-Processing</a:t>
            </a:r>
            <a:r>
              <a:rPr lang="en-US" b="1" dirty="0"/>
              <a:t> (Open Source Dataset)</a:t>
            </a:r>
            <a:endParaRPr lang="en-US" b="1" dirty="0">
              <a:solidFill>
                <a:schemeClr val="tx2">
                  <a:lumMod val="75000"/>
                </a:schemeClr>
              </a:solidFill>
            </a:endParaRPr>
          </a:p>
          <a:p>
            <a:r>
              <a:rPr lang="en-US" dirty="0">
                <a:solidFill>
                  <a:schemeClr val="tx2">
                    <a:lumMod val="75000"/>
                  </a:schemeClr>
                </a:solidFill>
              </a:rPr>
              <a:t>Raw data is well structured and cleaned</a:t>
            </a:r>
            <a:endParaRPr lang="en-US" dirty="0">
              <a:solidFill>
                <a:schemeClr val="tx2">
                  <a:lumMod val="75000"/>
                </a:schemeClr>
              </a:solidFill>
            </a:endParaRPr>
          </a:p>
          <a:p>
            <a:r>
              <a:rPr lang="en-US" dirty="0">
                <a:solidFill>
                  <a:schemeClr val="tx2">
                    <a:lumMod val="75000"/>
                  </a:schemeClr>
                </a:solidFill>
              </a:rPr>
              <a:t>Signals contain noise of varying frequency and should be pre-processed</a:t>
            </a:r>
            <a:endParaRPr lang="en-US" dirty="0">
              <a:solidFill>
                <a:schemeClr val="tx2">
                  <a:lumMod val="75000"/>
                </a:schemeClr>
              </a:solidFill>
            </a:endParaRPr>
          </a:p>
          <a:p>
            <a:r>
              <a:rPr lang="en-US" dirty="0">
                <a:solidFill>
                  <a:schemeClr val="tx2">
                    <a:lumMod val="75000"/>
                  </a:schemeClr>
                </a:solidFill>
              </a:rPr>
              <a:t>Very high sampling frequency of the EEG compared to relatively low rate of change of the performed action can create issues</a:t>
            </a:r>
            <a:endParaRPr lang="en-US" dirty="0">
              <a:solidFill>
                <a:schemeClr val="tx2">
                  <a:lumMod val="75000"/>
                </a:schemeClr>
              </a:solidFill>
            </a:endParaRPr>
          </a:p>
          <a:p>
            <a:r>
              <a:rPr lang="en-US" dirty="0">
                <a:solidFill>
                  <a:schemeClr val="tx2">
                    <a:lumMod val="75000"/>
                  </a:schemeClr>
                </a:solidFill>
              </a:rPr>
              <a:t>To process the data:</a:t>
            </a:r>
            <a:endParaRPr lang="en-US" dirty="0">
              <a:solidFill>
                <a:schemeClr val="tx2">
                  <a:lumMod val="75000"/>
                </a:schemeClr>
              </a:solidFill>
            </a:endParaRPr>
          </a:p>
          <a:p>
            <a:pPr lvl="1"/>
            <a:r>
              <a:rPr lang="en-US" dirty="0">
                <a:solidFill>
                  <a:schemeClr val="tx2">
                    <a:lumMod val="75000"/>
                  </a:schemeClr>
                </a:solidFill>
              </a:rPr>
              <a:t>First step is to filter the data with a low-pass filter. </a:t>
            </a:r>
            <a:endParaRPr lang="en-US" dirty="0">
              <a:solidFill>
                <a:schemeClr val="tx2">
                  <a:lumMod val="75000"/>
                </a:schemeClr>
              </a:solidFill>
            </a:endParaRPr>
          </a:p>
          <a:p>
            <a:pPr lvl="1"/>
            <a:r>
              <a:rPr lang="en-US" dirty="0">
                <a:solidFill>
                  <a:schemeClr val="tx2">
                    <a:lumMod val="75000"/>
                  </a:schemeClr>
                </a:solidFill>
              </a:rPr>
              <a:t>Next, Balance the data by subsampling (i.e. we can keep only one data point every 100,500, etc.)</a:t>
            </a:r>
            <a:endParaRPr lang="en-US" dirty="0">
              <a:solidFill>
                <a:schemeClr val="tx2">
                  <a:lumMod val="75000"/>
                </a:schemeClr>
              </a:solidFill>
            </a:endParaRPr>
          </a:p>
          <a:p>
            <a:pPr lvl="1"/>
            <a:r>
              <a:rPr lang="en-US" dirty="0">
                <a:solidFill>
                  <a:schemeClr val="tx2">
                    <a:lumMod val="75000"/>
                  </a:schemeClr>
                </a:solidFill>
              </a:rPr>
              <a:t>Remove the singularity of the data (i.e. exclude bad trials by inspection and eliminate noise based on certain rules) </a:t>
            </a:r>
            <a:endParaRPr lang="en-US" b="1" dirty="0">
              <a:solidFill>
                <a:schemeClr val="tx2">
                  <a:lumMod val="75000"/>
                </a:schemeClr>
              </a:solidFill>
            </a:endParaRPr>
          </a:p>
          <a:p>
            <a:pPr marL="0" indent="0"/>
            <a:endParaRPr lang="en-US" dirty="0">
              <a:solidFill>
                <a:schemeClr val="tx2">
                  <a:lumMod val="75000"/>
                </a:schemeClr>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135" name="Group 134"/>
          <p:cNvGrpSpPr>
            <a:grpSpLocks noGrp="1" noRot="1" noChangeAspect="1" noMove="1" noResize="1" noUngrp="1"/>
          </p:cNvGrpSpPr>
          <p:nvPr/>
        </p:nvGrpSpPr>
        <p:grpSpPr>
          <a:xfrm>
            <a:off x="9" y="228600"/>
            <a:ext cx="2851523" cy="6638625"/>
            <a:chOff x="2487613" y="285750"/>
            <a:chExt cx="2428875" cy="5654676"/>
          </a:xfrm>
        </p:grpSpPr>
        <p:sp>
          <p:nvSpPr>
            <p:cNvPr id="136"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137"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138"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139"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140"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141"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142"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143"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144"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145"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146"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147"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49" name="Group 148"/>
          <p:cNvGrpSpPr>
            <a:grpSpLocks noGrp="1" noRot="1" noChangeAspect="1" noMove="1" noResize="1" noUngrp="1"/>
          </p:cNvGrpSpPr>
          <p:nvPr/>
        </p:nvGrpSpPr>
        <p:grpSpPr>
          <a:xfrm>
            <a:off x="27224" y="-786"/>
            <a:ext cx="2356675" cy="6854040"/>
            <a:chOff x="6627813" y="194833"/>
            <a:chExt cx="1952625" cy="5678918"/>
          </a:xfrm>
        </p:grpSpPr>
        <p:sp>
          <p:nvSpPr>
            <p:cNvPr id="150"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51"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52"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53"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4"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55"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56"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57"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58"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159"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160"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161"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163" name="Rectangle 162"/>
          <p:cNvSpPr>
            <a:spLocks noGrp="1" noRot="1" noChangeAspect="1" noMove="1" noResize="1" noEditPoints="1" noAdjustHandles="1" noChangeArrowheads="1" noChangeShapeType="1" noTextEdit="1"/>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165" name="Freeform 11"/>
          <p:cNvSpPr>
            <a:spLocks noGrp="1" noRot="1" noChangeAspect="1" noMove="1" noResize="1" noEditPoints="1" noAdjustHandles="1" noChangeArrowheads="1" noChangeShapeType="1" noTextEdit="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2" name="Title 1"/>
          <p:cNvSpPr>
            <a:spLocks noGrp="1"/>
          </p:cNvSpPr>
          <p:nvPr>
            <p:ph type="title"/>
          </p:nvPr>
        </p:nvSpPr>
        <p:spPr>
          <a:xfrm>
            <a:off x="1687669" y="624110"/>
            <a:ext cx="4137059" cy="1280890"/>
          </a:xfrm>
        </p:spPr>
        <p:txBody>
          <a:bodyPr vert="horz" lIns="91440" tIns="45720" rIns="91440" bIns="45720" rtlCol="0" anchor="t">
            <a:normAutofit/>
          </a:bodyPr>
          <a:lstStyle/>
          <a:p>
            <a:pPr>
              <a:lnSpc>
                <a:spcPct val="90000"/>
              </a:lnSpc>
            </a:pPr>
            <a:r>
              <a:rPr lang="en-US" sz="2700" b="1"/>
              <a:t>Technical Architecture and Design ( Open Source)</a:t>
            </a:r>
            <a:endParaRPr lang="en-US" sz="2700" b="1"/>
          </a:p>
        </p:txBody>
      </p:sp>
      <p:sp>
        <p:nvSpPr>
          <p:cNvPr id="4" name="Content Placeholder 3"/>
          <p:cNvSpPr>
            <a:spLocks noGrp="1"/>
          </p:cNvSpPr>
          <p:nvPr>
            <p:ph sz="half" idx="1"/>
          </p:nvPr>
        </p:nvSpPr>
        <p:spPr>
          <a:xfrm>
            <a:off x="1683956" y="2133600"/>
            <a:ext cx="4140772" cy="3777622"/>
          </a:xfrm>
        </p:spPr>
        <p:txBody>
          <a:bodyPr vert="horz" lIns="91440" tIns="45720" rIns="91440" bIns="45720" rtlCol="0">
            <a:normAutofit/>
          </a:bodyPr>
          <a:lstStyle/>
          <a:p>
            <a:pPr>
              <a:lnSpc>
                <a:spcPct val="90000"/>
              </a:lnSpc>
            </a:pPr>
            <a:r>
              <a:rPr lang="en-US" sz="1200" b="1" u="sng" dirty="0">
                <a:solidFill>
                  <a:schemeClr val="tx1"/>
                </a:solidFill>
              </a:rPr>
              <a:t>Baseline – Approach 1 - 1D CNN:</a:t>
            </a:r>
            <a:endParaRPr lang="en-US" sz="1200" b="1" u="sng" dirty="0">
              <a:solidFill>
                <a:schemeClr val="tx1"/>
              </a:solidFill>
            </a:endParaRPr>
          </a:p>
          <a:p>
            <a:pPr>
              <a:lnSpc>
                <a:spcPct val="90000"/>
              </a:lnSpc>
            </a:pPr>
            <a:r>
              <a:rPr lang="en-US" sz="1200" b="1" dirty="0">
                <a:solidFill>
                  <a:schemeClr val="tx1"/>
                </a:solidFill>
                <a:highlight>
                  <a:srgbClr val="FFFF00"/>
                </a:highlight>
              </a:rPr>
              <a:t>This baseline network can beat all the open source Kaggle kernels (Avg: 87+% AUC)</a:t>
            </a:r>
            <a:endParaRPr lang="en-US" sz="1200" b="1" dirty="0">
              <a:solidFill>
                <a:schemeClr val="tx1"/>
              </a:solidFill>
              <a:highlight>
                <a:srgbClr val="FFFF00"/>
              </a:highlight>
            </a:endParaRPr>
          </a:p>
          <a:p>
            <a:pPr>
              <a:lnSpc>
                <a:spcPct val="90000"/>
              </a:lnSpc>
            </a:pPr>
            <a:r>
              <a:rPr lang="en-US" sz="1200" b="1" dirty="0">
                <a:solidFill>
                  <a:schemeClr val="tx1"/>
                </a:solidFill>
              </a:rPr>
              <a:t>After Preprocessing, Three Convolutional layers are added</a:t>
            </a:r>
            <a:endParaRPr lang="en-US" sz="1200" b="1" dirty="0">
              <a:solidFill>
                <a:schemeClr val="tx1"/>
              </a:solidFill>
            </a:endParaRPr>
          </a:p>
          <a:p>
            <a:pPr marL="400050" lvl="1" indent="0">
              <a:lnSpc>
                <a:spcPct val="90000"/>
              </a:lnSpc>
            </a:pPr>
            <a:r>
              <a:rPr lang="en-US" sz="1200" b="1" dirty="0">
                <a:solidFill>
                  <a:schemeClr val="tx1"/>
                </a:solidFill>
              </a:rPr>
              <a:t>Network:</a:t>
            </a:r>
            <a:endParaRPr lang="en-US" sz="1200" b="1" dirty="0">
              <a:solidFill>
                <a:schemeClr val="tx1"/>
              </a:solidFill>
            </a:endParaRPr>
          </a:p>
          <a:p>
            <a:pPr marL="400050" lvl="1" indent="0">
              <a:lnSpc>
                <a:spcPct val="90000"/>
              </a:lnSpc>
            </a:pPr>
            <a:r>
              <a:rPr lang="en-US" sz="1200" b="1" dirty="0" err="1">
                <a:solidFill>
                  <a:schemeClr val="tx1"/>
                </a:solidFill>
              </a:rPr>
              <a:t>self.conv</a:t>
            </a:r>
            <a:r>
              <a:rPr lang="en-US" sz="1200" b="1" dirty="0">
                <a:solidFill>
                  <a:schemeClr val="tx1"/>
                </a:solidFill>
              </a:rPr>
              <a:t> = nn.Conv1d(32, 64, </a:t>
            </a:r>
            <a:r>
              <a:rPr lang="en-US" sz="1200" b="1" dirty="0" err="1">
                <a:solidFill>
                  <a:schemeClr val="tx1"/>
                </a:solidFill>
              </a:rPr>
              <a:t>kernel_size</a:t>
            </a:r>
            <a:r>
              <a:rPr lang="en-US" sz="1200" b="1" dirty="0">
                <a:solidFill>
                  <a:schemeClr val="tx1"/>
                </a:solidFill>
              </a:rPr>
              <a:t>=3, padding=0, stride=1)</a:t>
            </a:r>
            <a:endParaRPr lang="en-US" sz="1200" b="1" dirty="0">
              <a:solidFill>
                <a:schemeClr val="tx1"/>
              </a:solidFill>
            </a:endParaRPr>
          </a:p>
          <a:p>
            <a:pPr marL="400050" lvl="1" indent="0">
              <a:lnSpc>
                <a:spcPct val="90000"/>
              </a:lnSpc>
            </a:pPr>
            <a:r>
              <a:rPr lang="en-US" sz="1200" b="1" dirty="0">
                <a:solidFill>
                  <a:schemeClr val="tx1"/>
                </a:solidFill>
              </a:rPr>
              <a:t>self.conv2 = nn.Conv1d(64, 128, </a:t>
            </a:r>
            <a:r>
              <a:rPr lang="en-US" sz="1200" b="1" dirty="0" err="1">
                <a:solidFill>
                  <a:schemeClr val="tx1"/>
                </a:solidFill>
              </a:rPr>
              <a:t>kernel_size</a:t>
            </a:r>
            <a:r>
              <a:rPr lang="en-US" sz="1200" b="1" dirty="0">
                <a:solidFill>
                  <a:schemeClr val="tx1"/>
                </a:solidFill>
              </a:rPr>
              <a:t>=3, padding=0, stride=1)</a:t>
            </a:r>
            <a:endParaRPr lang="en-US" sz="1200" b="1" dirty="0">
              <a:solidFill>
                <a:schemeClr val="tx1"/>
              </a:solidFill>
            </a:endParaRPr>
          </a:p>
          <a:p>
            <a:pPr marL="400050" lvl="1" indent="0">
              <a:lnSpc>
                <a:spcPct val="90000"/>
              </a:lnSpc>
            </a:pPr>
            <a:r>
              <a:rPr lang="en-US" sz="1200" b="1" dirty="0">
                <a:solidFill>
                  <a:schemeClr val="tx1"/>
                </a:solidFill>
              </a:rPr>
              <a:t>self.conv3 = nn.Conv1d(128, 256, </a:t>
            </a:r>
            <a:r>
              <a:rPr lang="en-US" sz="1200" b="1" dirty="0" err="1">
                <a:solidFill>
                  <a:schemeClr val="tx1"/>
                </a:solidFill>
              </a:rPr>
              <a:t>kernel_size</a:t>
            </a:r>
            <a:r>
              <a:rPr lang="en-US" sz="1200" b="1" dirty="0">
                <a:solidFill>
                  <a:schemeClr val="tx1"/>
                </a:solidFill>
              </a:rPr>
              <a:t>=3, padding=0, stride=1)</a:t>
            </a:r>
            <a:endParaRPr lang="en-US" sz="1200" b="1" dirty="0">
              <a:solidFill>
                <a:schemeClr val="tx1"/>
              </a:solidFill>
            </a:endParaRPr>
          </a:p>
          <a:p>
            <a:pPr marL="400050" lvl="1" indent="0">
              <a:lnSpc>
                <a:spcPct val="90000"/>
              </a:lnSpc>
            </a:pPr>
            <a:r>
              <a:rPr lang="en-US" sz="1200" b="1" dirty="0">
                <a:solidFill>
                  <a:schemeClr val="tx1"/>
                </a:solidFill>
              </a:rPr>
              <a:t>self.bn = nn.BatchNorm1d(64)</a:t>
            </a:r>
            <a:endParaRPr lang="en-US" sz="1200" b="1" dirty="0">
              <a:solidFill>
                <a:schemeClr val="tx1"/>
              </a:solidFill>
            </a:endParaRPr>
          </a:p>
          <a:p>
            <a:pPr marL="400050" lvl="1" indent="0">
              <a:lnSpc>
                <a:spcPct val="90000"/>
              </a:lnSpc>
            </a:pPr>
            <a:r>
              <a:rPr lang="en-US" sz="1200" b="1" dirty="0" err="1">
                <a:solidFill>
                  <a:schemeClr val="tx1"/>
                </a:solidFill>
              </a:rPr>
              <a:t>self.pool</a:t>
            </a:r>
            <a:r>
              <a:rPr lang="en-US" sz="1200" b="1" dirty="0">
                <a:solidFill>
                  <a:schemeClr val="tx1"/>
                </a:solidFill>
              </a:rPr>
              <a:t> = nn.MaxPool1d(2, stride=2) + Dropouts</a:t>
            </a:r>
            <a:endParaRPr lang="en-US" sz="1200" b="1" dirty="0">
              <a:solidFill>
                <a:schemeClr val="tx1"/>
              </a:solidFill>
            </a:endParaRPr>
          </a:p>
          <a:p>
            <a:pPr marL="0" indent="0">
              <a:lnSpc>
                <a:spcPct val="90000"/>
              </a:lnSpc>
            </a:pPr>
            <a:endParaRPr lang="en-US" sz="1200" b="1" dirty="0">
              <a:solidFill>
                <a:schemeClr val="tx1"/>
              </a:solidFill>
            </a:endParaRPr>
          </a:p>
          <a:p>
            <a:pPr marL="0" indent="0">
              <a:lnSpc>
                <a:spcPct val="90000"/>
              </a:lnSpc>
            </a:pPr>
            <a:endParaRPr lang="en-US" sz="1200" b="1" dirty="0">
              <a:solidFill>
                <a:schemeClr val="tx1"/>
              </a:solidFill>
            </a:endParaRPr>
          </a:p>
          <a:p>
            <a:pPr>
              <a:lnSpc>
                <a:spcPct val="90000"/>
              </a:lnSpc>
            </a:pPr>
            <a:endParaRPr lang="en-US" sz="1200" b="1" u="sng" dirty="0">
              <a:solidFill>
                <a:schemeClr val="tx1"/>
              </a:solidFill>
            </a:endParaRPr>
          </a:p>
          <a:p>
            <a:pPr>
              <a:lnSpc>
                <a:spcPct val="90000"/>
              </a:lnSpc>
            </a:pPr>
            <a:endParaRPr lang="en-US" sz="1200" b="1" u="sng" dirty="0">
              <a:solidFill>
                <a:schemeClr val="tx1"/>
              </a:solidFill>
            </a:endParaRPr>
          </a:p>
          <a:p>
            <a:pPr>
              <a:lnSpc>
                <a:spcPct val="90000"/>
              </a:lnSpc>
            </a:pPr>
            <a:endParaRPr lang="en-US" sz="1200" dirty="0">
              <a:solidFill>
                <a:schemeClr val="tx1"/>
              </a:solidFill>
            </a:endParaRPr>
          </a:p>
          <a:p>
            <a:pPr>
              <a:lnSpc>
                <a:spcPct val="90000"/>
              </a:lnSpc>
            </a:pPr>
            <a:endParaRPr lang="en-US" sz="1200" dirty="0">
              <a:solidFill>
                <a:schemeClr val="tx1"/>
              </a:solidFill>
            </a:endParaRPr>
          </a:p>
        </p:txBody>
      </p:sp>
      <p:pic>
        <p:nvPicPr>
          <p:cNvPr id="1026" name="Picture 2" descr="Image result for cnn architecture for eeg"/>
          <p:cNvPicPr>
            <a:picLocks noChangeAspect="1" noChangeArrowheads="1"/>
          </p:cNvPicPr>
          <p:nvPr/>
        </p:nvPicPr>
        <p:blipFill>
          <a:blip r:embed="rId1">
            <a:extLst>
              <a:ext uri="{28A0092B-C50C-407E-A947-70E740481C1C}">
                <a14:useLocalDpi xmlns:a14="http://schemas.microsoft.com/office/drawing/2010/main" val="0"/>
              </a:ext>
            </a:extLst>
          </a:blip>
          <a:stretch>
            <a:fillRect/>
          </a:stretch>
        </p:blipFill>
        <p:spPr bwMode="auto">
          <a:xfrm>
            <a:off x="6091916" y="1088188"/>
            <a:ext cx="5451627" cy="181266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2"/>
          <a:stretch>
            <a:fillRect/>
          </a:stretch>
        </p:blipFill>
        <p:spPr>
          <a:xfrm>
            <a:off x="6086040" y="3842059"/>
            <a:ext cx="5451627" cy="171726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8" end="8"/>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half" idx="2"/>
          </p:nvPr>
        </p:nvSpPr>
        <p:spPr/>
        <p:txBody>
          <a:bodyPr/>
          <a:lstStyle/>
          <a:p>
            <a:pPr>
              <a:buFont typeface="Arial" panose="020B0604020202020204" pitchFamily="34" charset="0"/>
            </a:pPr>
            <a:endParaRPr lang="en-US" sz="2400" dirty="0"/>
          </a:p>
          <a:p>
            <a:pPr>
              <a:buFont typeface="Arial" panose="020B0604020202020204" pitchFamily="34" charset="0"/>
              <a:buChar char="•"/>
            </a:pPr>
            <a:endParaRPr lang="en-US" sz="1800" dirty="0"/>
          </a:p>
          <a:p>
            <a:endParaRPr lang="en-US" sz="1800" dirty="0"/>
          </a:p>
          <a:p>
            <a:endParaRPr lang="en-US" sz="2000" b="1" dirty="0">
              <a:solidFill>
                <a:schemeClr val="accent4"/>
              </a:solidFill>
            </a:endParaRPr>
          </a:p>
          <a:p>
            <a:endParaRPr lang="en-US" dirty="0">
              <a:solidFill>
                <a:schemeClr val="tx1">
                  <a:lumMod val="75000"/>
                  <a:lumOff val="25000"/>
                </a:schemeClr>
              </a:solidFill>
            </a:endParaRPr>
          </a:p>
          <a:p>
            <a:endParaRPr lang="en-US"/>
          </a:p>
          <a:p>
            <a:endParaRPr lang="en-US"/>
          </a:p>
        </p:txBody>
      </p:sp>
      <p:sp>
        <p:nvSpPr>
          <p:cNvPr id="4" name="Title 3"/>
          <p:cNvSpPr>
            <a:spLocks noGrp="1"/>
          </p:cNvSpPr>
          <p:nvPr>
            <p:ph type="title"/>
          </p:nvPr>
        </p:nvSpPr>
        <p:spPr>
          <a:xfrm>
            <a:off x="2154556" y="457201"/>
            <a:ext cx="8516240" cy="871855"/>
          </a:xfrm>
        </p:spPr>
        <p:txBody>
          <a:bodyPr>
            <a:normAutofit fontScale="90000"/>
          </a:bodyPr>
          <a:lstStyle/>
          <a:p>
            <a:pPr algn="ctr">
              <a:buClrTx/>
              <a:buSzTx/>
              <a:buFontTx/>
            </a:pPr>
            <a:r>
              <a:rPr lang="en-IN" altLang="en-US" sz="3600" b="1" dirty="0">
                <a:latin typeface="Calibri" panose="020F0502020204030204" pitchFamily="34" charset="0"/>
                <a:sym typeface="+mn-ea"/>
              </a:rPr>
              <a:t>Approach 2 : 1D CNN + LSTM Sequence Model</a:t>
            </a:r>
            <a:endParaRPr lang="en-IN" altLang="en-US" sz="3600" b="1" dirty="0">
              <a:latin typeface="Calibri" panose="020F0502020204030204" pitchFamily="34" charset="0"/>
            </a:endParaRPr>
          </a:p>
        </p:txBody>
      </p:sp>
      <p:sp>
        <p:nvSpPr>
          <p:cNvPr id="11" name="Text Box 10"/>
          <p:cNvSpPr txBox="1"/>
          <p:nvPr/>
        </p:nvSpPr>
        <p:spPr>
          <a:xfrm>
            <a:off x="2263140" y="1350520"/>
            <a:ext cx="9567546" cy="5078313"/>
          </a:xfrm>
          <a:prstGeom prst="rect">
            <a:avLst/>
          </a:prstGeom>
          <a:noFill/>
        </p:spPr>
        <p:txBody>
          <a:bodyPr wrap="square" rtlCol="0" anchor="t">
            <a:spAutoFit/>
          </a:bodyPr>
          <a:lstStyle/>
          <a:p>
            <a:pPr marL="342900" indent="-342900">
              <a:buFont typeface="Arial" panose="020B0604020202020204" pitchFamily="34" charset="0"/>
              <a:buChar char="•"/>
            </a:pPr>
            <a:r>
              <a:rPr lang="en-IN" altLang="en-US" b="1" u="sng" dirty="0">
                <a:solidFill>
                  <a:schemeClr val="tx1">
                    <a:lumMod val="75000"/>
                    <a:lumOff val="25000"/>
                  </a:schemeClr>
                </a:solidFill>
                <a:highlight>
                  <a:srgbClr val="FFFF00"/>
                </a:highlight>
                <a:latin typeface="Calibri" panose="020F0502020204030204" pitchFamily="34" charset="0"/>
                <a:ea typeface="Helvetica" charset="0"/>
                <a:cs typeface="Calibri" panose="020F0502020204030204" pitchFamily="34" charset="0"/>
                <a:sym typeface="+mn-ea"/>
              </a:rPr>
              <a:t>This model can achieve 95+% accuracy and is comparable with the benchmarks of Kaggle </a:t>
            </a:r>
            <a:r>
              <a:rPr lang="en-IN" altLang="en-US" b="1" u="sng" dirty="0" err="1">
                <a:solidFill>
                  <a:schemeClr val="tx1">
                    <a:lumMod val="75000"/>
                    <a:lumOff val="25000"/>
                  </a:schemeClr>
                </a:solidFill>
                <a:highlight>
                  <a:srgbClr val="FFFF00"/>
                </a:highlight>
                <a:latin typeface="Calibri" panose="020F0502020204030204" pitchFamily="34" charset="0"/>
                <a:ea typeface="Helvetica" charset="0"/>
                <a:cs typeface="Calibri" panose="020F0502020204030204" pitchFamily="34" charset="0"/>
                <a:sym typeface="+mn-ea"/>
              </a:rPr>
              <a:t>Competion</a:t>
            </a:r>
            <a:endParaRPr lang="en-IN" altLang="en-US" b="1" u="sng" dirty="0">
              <a:solidFill>
                <a:schemeClr val="tx1">
                  <a:lumMod val="75000"/>
                  <a:lumOff val="25000"/>
                </a:schemeClr>
              </a:solidFill>
              <a:highlight>
                <a:srgbClr val="FFFF00"/>
              </a:highlight>
              <a:latin typeface="Calibri" panose="020F0502020204030204" pitchFamily="34" charset="0"/>
              <a:ea typeface="Helvetica" charset="0"/>
              <a:cs typeface="Calibri" panose="020F0502020204030204" pitchFamily="34" charset="0"/>
              <a:sym typeface="+mn-ea"/>
            </a:endParaRPr>
          </a:p>
          <a:p>
            <a:pPr marL="342900" indent="-342900">
              <a:buFont typeface="Arial" panose="020B0604020202020204" pitchFamily="34" charset="0"/>
              <a:buChar char="•"/>
            </a:pPr>
            <a:endParaRPr lang="en-IN" altLang="en-US" dirty="0">
              <a:solidFill>
                <a:schemeClr val="tx1">
                  <a:lumMod val="75000"/>
                  <a:lumOff val="25000"/>
                </a:schemeClr>
              </a:solidFill>
              <a:latin typeface="Calibri" panose="020F0502020204030204" pitchFamily="34" charset="0"/>
              <a:ea typeface="Helvetica" charset="0"/>
              <a:cs typeface="Calibri" panose="020F0502020204030204" pitchFamily="34" charset="0"/>
              <a:sym typeface="+mn-ea"/>
            </a:endParaRPr>
          </a:p>
          <a:p>
            <a:pPr marL="342900" indent="-342900">
              <a:buFont typeface="Arial" panose="020B0604020202020204" pitchFamily="34" charset="0"/>
              <a:buChar char="•"/>
            </a:pPr>
            <a:r>
              <a:rPr lang="en-IN" altLang="en-US" b="1" dirty="0">
                <a:solidFill>
                  <a:schemeClr val="tx1">
                    <a:lumMod val="75000"/>
                    <a:lumOff val="25000"/>
                  </a:schemeClr>
                </a:solidFill>
                <a:latin typeface="Calibri" panose="020F0502020204030204" pitchFamily="34" charset="0"/>
                <a:ea typeface="Helvetica" charset="0"/>
                <a:cs typeface="Calibri" panose="020F0502020204030204" pitchFamily="34" charset="0"/>
                <a:sym typeface="+mn-ea"/>
              </a:rPr>
              <a:t>Why Sequence Models?</a:t>
            </a:r>
            <a:endParaRPr lang="en-IN" altLang="en-US" b="1" dirty="0">
              <a:solidFill>
                <a:schemeClr val="tx1">
                  <a:lumMod val="75000"/>
                  <a:lumOff val="25000"/>
                </a:schemeClr>
              </a:solidFill>
              <a:latin typeface="Calibri" panose="020F0502020204030204" pitchFamily="34" charset="0"/>
              <a:ea typeface="Helvetica" charset="0"/>
              <a:cs typeface="Calibri" panose="020F0502020204030204" pitchFamily="34" charset="0"/>
              <a:sym typeface="+mn-ea"/>
            </a:endParaRPr>
          </a:p>
          <a:p>
            <a:pPr marL="342900" indent="-342900">
              <a:buFont typeface="Arial" panose="020B0604020202020204" pitchFamily="34" charset="0"/>
              <a:buChar char="•"/>
            </a:pPr>
            <a:endParaRPr lang="en-IN" altLang="en-US" dirty="0">
              <a:solidFill>
                <a:schemeClr val="tx1">
                  <a:lumMod val="75000"/>
                  <a:lumOff val="25000"/>
                </a:schemeClr>
              </a:solidFill>
              <a:latin typeface="Calibri" panose="020F0502020204030204" pitchFamily="34" charset="0"/>
              <a:ea typeface="Helvetica" charset="0"/>
              <a:cs typeface="Calibri" panose="020F0502020204030204" pitchFamily="34" charset="0"/>
              <a:sym typeface="+mn-ea"/>
            </a:endParaRPr>
          </a:p>
          <a:p>
            <a:pPr marL="342900" indent="-342900">
              <a:buFont typeface="Arial" panose="020B0604020202020204" pitchFamily="34" charset="0"/>
              <a:buChar char="•"/>
            </a:pPr>
            <a:r>
              <a:rPr lang="en-IN" altLang="en-US" dirty="0">
                <a:solidFill>
                  <a:schemeClr val="tx1">
                    <a:lumMod val="75000"/>
                    <a:lumOff val="25000"/>
                  </a:schemeClr>
                </a:solidFill>
                <a:latin typeface="Calibri" panose="020F0502020204030204" pitchFamily="34" charset="0"/>
                <a:ea typeface="Helvetica" charset="0"/>
                <a:cs typeface="Calibri" panose="020F0502020204030204" pitchFamily="34" charset="0"/>
                <a:sym typeface="+mn-ea"/>
              </a:rPr>
              <a:t>CNN do not perform well when test data are distorted (e.g. EEG signal from same subject differ over time).</a:t>
            </a:r>
            <a:endParaRPr lang="en-IN" altLang="en-US" dirty="0">
              <a:solidFill>
                <a:schemeClr val="tx1">
                  <a:lumMod val="75000"/>
                  <a:lumOff val="25000"/>
                </a:schemeClr>
              </a:solidFill>
              <a:latin typeface="Calibri" panose="020F0502020204030204" pitchFamily="34" charset="0"/>
              <a:ea typeface="Helvetica" charset="0"/>
              <a:cs typeface="Calibri" panose="020F0502020204030204" pitchFamily="34" charset="0"/>
              <a:sym typeface="+mn-ea"/>
            </a:endParaRPr>
          </a:p>
          <a:p>
            <a:pPr marL="342900" indent="-342900">
              <a:buFont typeface="Arial" panose="020B0604020202020204" pitchFamily="34" charset="0"/>
              <a:buChar char="•"/>
            </a:pPr>
            <a:r>
              <a:rPr lang="en-IN" altLang="en-US" dirty="0">
                <a:solidFill>
                  <a:schemeClr val="tx1">
                    <a:lumMod val="75000"/>
                    <a:lumOff val="25000"/>
                  </a:schemeClr>
                </a:solidFill>
                <a:latin typeface="Calibri" panose="020F0502020204030204" pitchFamily="34" charset="0"/>
                <a:ea typeface="Helvetica" charset="0"/>
                <a:cs typeface="Calibri" panose="020F0502020204030204" pitchFamily="34" charset="0"/>
                <a:sym typeface="+mn-ea"/>
              </a:rPr>
              <a:t>Long Short-Term Memory Networks has techniques which helps previous steps to be remembered.</a:t>
            </a:r>
            <a:endParaRPr lang="en-IN" altLang="en-US" dirty="0">
              <a:solidFill>
                <a:schemeClr val="tx1">
                  <a:lumMod val="75000"/>
                  <a:lumOff val="25000"/>
                </a:schemeClr>
              </a:solidFill>
              <a:latin typeface="Calibri" panose="020F0502020204030204" pitchFamily="34" charset="0"/>
              <a:ea typeface="Helvetica" charset="0"/>
              <a:cs typeface="Calibri" panose="020F0502020204030204" pitchFamily="34" charset="0"/>
              <a:sym typeface="+mn-ea"/>
            </a:endParaRPr>
          </a:p>
          <a:p>
            <a:endParaRPr lang="en-IN" altLang="en-US" dirty="0">
              <a:solidFill>
                <a:schemeClr val="tx1">
                  <a:lumMod val="75000"/>
                  <a:lumOff val="25000"/>
                </a:schemeClr>
              </a:solidFill>
              <a:latin typeface="Calibri" panose="020F0502020204030204" pitchFamily="34" charset="0"/>
              <a:ea typeface="Helvetica" charset="0"/>
              <a:cs typeface="Calibri" panose="020F0502020204030204" pitchFamily="34" charset="0"/>
              <a:sym typeface="+mn-ea"/>
            </a:endParaRPr>
          </a:p>
          <a:p>
            <a:pPr marL="342900" indent="-342900">
              <a:buFont typeface="Arial" panose="020B0604020202020204" pitchFamily="34" charset="0"/>
              <a:buChar char="•"/>
            </a:pPr>
            <a:r>
              <a:rPr lang="en-IN" altLang="en-US" b="1" dirty="0">
                <a:solidFill>
                  <a:schemeClr val="tx1">
                    <a:lumMod val="75000"/>
                    <a:lumOff val="25000"/>
                  </a:schemeClr>
                </a:solidFill>
                <a:latin typeface="Calibri" panose="020F0502020204030204" pitchFamily="34" charset="0"/>
                <a:ea typeface="Helvetica" charset="0"/>
                <a:cs typeface="Calibri" panose="020F0502020204030204" pitchFamily="34" charset="0"/>
                <a:sym typeface="+mn-ea"/>
              </a:rPr>
              <a:t> Sample</a:t>
            </a:r>
            <a:r>
              <a:rPr lang="en-IN" altLang="en-US" dirty="0">
                <a:solidFill>
                  <a:schemeClr val="tx1">
                    <a:lumMod val="75000"/>
                    <a:lumOff val="25000"/>
                  </a:schemeClr>
                </a:solidFill>
                <a:latin typeface="Calibri" panose="020F0502020204030204" pitchFamily="34" charset="0"/>
                <a:ea typeface="Helvetica" charset="0"/>
                <a:cs typeface="Calibri" panose="020F0502020204030204" pitchFamily="34" charset="0"/>
                <a:sym typeface="+mn-ea"/>
              </a:rPr>
              <a:t>:</a:t>
            </a:r>
            <a:endParaRPr lang="en-IN" altLang="en-US" dirty="0">
              <a:solidFill>
                <a:schemeClr val="tx1">
                  <a:lumMod val="75000"/>
                  <a:lumOff val="25000"/>
                </a:schemeClr>
              </a:solidFill>
              <a:latin typeface="Calibri" panose="020F0502020204030204" pitchFamily="34" charset="0"/>
              <a:ea typeface="Helvetica" charset="0"/>
              <a:cs typeface="Calibri" panose="020F0502020204030204" pitchFamily="34" charset="0"/>
              <a:sym typeface="+mn-ea"/>
            </a:endParaRPr>
          </a:p>
          <a:p>
            <a:r>
              <a:rPr lang="en-IN" altLang="en-US" dirty="0">
                <a:solidFill>
                  <a:schemeClr val="tx1">
                    <a:lumMod val="75000"/>
                    <a:lumOff val="25000"/>
                  </a:schemeClr>
                </a:solidFill>
                <a:latin typeface="Calibri" panose="020F0502020204030204" pitchFamily="34" charset="0"/>
                <a:ea typeface="Helvetica" charset="0"/>
                <a:cs typeface="Calibri" panose="020F0502020204030204" pitchFamily="34" charset="0"/>
                <a:sym typeface="+mn-ea"/>
              </a:rPr>
              <a:t>self.conv2 = nn.Conv1d(32, 64, </a:t>
            </a:r>
            <a:r>
              <a:rPr lang="en-IN" altLang="en-US" dirty="0" err="1">
                <a:solidFill>
                  <a:schemeClr val="tx1">
                    <a:lumMod val="75000"/>
                    <a:lumOff val="25000"/>
                  </a:schemeClr>
                </a:solidFill>
                <a:latin typeface="Calibri" panose="020F0502020204030204" pitchFamily="34" charset="0"/>
                <a:ea typeface="Helvetica" charset="0"/>
                <a:cs typeface="Calibri" panose="020F0502020204030204" pitchFamily="34" charset="0"/>
                <a:sym typeface="+mn-ea"/>
              </a:rPr>
              <a:t>kernel_size</a:t>
            </a:r>
            <a:r>
              <a:rPr lang="en-IN" altLang="en-US" dirty="0">
                <a:solidFill>
                  <a:schemeClr val="tx1">
                    <a:lumMod val="75000"/>
                    <a:lumOff val="25000"/>
                  </a:schemeClr>
                </a:solidFill>
                <a:latin typeface="Calibri" panose="020F0502020204030204" pitchFamily="34" charset="0"/>
                <a:ea typeface="Helvetica" charset="0"/>
                <a:cs typeface="Calibri" panose="020F0502020204030204" pitchFamily="34" charset="0"/>
                <a:sym typeface="+mn-ea"/>
              </a:rPr>
              <a:t>=3, padding=0, stride=1)</a:t>
            </a:r>
            <a:endParaRPr lang="en-IN" altLang="en-US" dirty="0">
              <a:solidFill>
                <a:schemeClr val="tx1">
                  <a:lumMod val="75000"/>
                  <a:lumOff val="25000"/>
                </a:schemeClr>
              </a:solidFill>
              <a:latin typeface="Calibri" panose="020F0502020204030204" pitchFamily="34" charset="0"/>
              <a:ea typeface="Helvetica" charset="0"/>
              <a:cs typeface="Calibri" panose="020F0502020204030204" pitchFamily="34" charset="0"/>
              <a:sym typeface="+mn-ea"/>
            </a:endParaRPr>
          </a:p>
          <a:p>
            <a:r>
              <a:rPr lang="en-IN" altLang="en-US" dirty="0">
                <a:solidFill>
                  <a:schemeClr val="tx1">
                    <a:lumMod val="75000"/>
                    <a:lumOff val="25000"/>
                  </a:schemeClr>
                </a:solidFill>
                <a:latin typeface="Calibri" panose="020F0502020204030204" pitchFamily="34" charset="0"/>
                <a:ea typeface="Helvetica" charset="0"/>
                <a:cs typeface="Calibri" panose="020F0502020204030204" pitchFamily="34" charset="0"/>
                <a:sym typeface="+mn-ea"/>
              </a:rPr>
              <a:t>self.bn = nn.BatchNorm1d(64)</a:t>
            </a:r>
            <a:endParaRPr lang="en-IN" altLang="en-US" dirty="0">
              <a:solidFill>
                <a:schemeClr val="tx1">
                  <a:lumMod val="75000"/>
                  <a:lumOff val="25000"/>
                </a:schemeClr>
              </a:solidFill>
              <a:latin typeface="Calibri" panose="020F0502020204030204" pitchFamily="34" charset="0"/>
              <a:ea typeface="Helvetica" charset="0"/>
              <a:cs typeface="Calibri" panose="020F0502020204030204" pitchFamily="34" charset="0"/>
              <a:sym typeface="+mn-ea"/>
            </a:endParaRPr>
          </a:p>
          <a:p>
            <a:r>
              <a:rPr lang="en-IN" altLang="en-US" dirty="0" err="1">
                <a:solidFill>
                  <a:schemeClr val="tx1">
                    <a:lumMod val="75000"/>
                    <a:lumOff val="25000"/>
                  </a:schemeClr>
                </a:solidFill>
                <a:latin typeface="Calibri" panose="020F0502020204030204" pitchFamily="34" charset="0"/>
                <a:ea typeface="Helvetica" charset="0"/>
                <a:cs typeface="Calibri" panose="020F0502020204030204" pitchFamily="34" charset="0"/>
                <a:sym typeface="+mn-ea"/>
              </a:rPr>
              <a:t>self.pool</a:t>
            </a:r>
            <a:r>
              <a:rPr lang="en-IN" altLang="en-US" dirty="0">
                <a:solidFill>
                  <a:schemeClr val="tx1">
                    <a:lumMod val="75000"/>
                    <a:lumOff val="25000"/>
                  </a:schemeClr>
                </a:solidFill>
                <a:latin typeface="Calibri" panose="020F0502020204030204" pitchFamily="34" charset="0"/>
                <a:ea typeface="Helvetica" charset="0"/>
                <a:cs typeface="Calibri" panose="020F0502020204030204" pitchFamily="34" charset="0"/>
                <a:sym typeface="+mn-ea"/>
              </a:rPr>
              <a:t> = nn.MaxPool1d(2, stride=2)</a:t>
            </a:r>
            <a:endParaRPr lang="en-IN" altLang="en-US" dirty="0">
              <a:solidFill>
                <a:schemeClr val="tx1">
                  <a:lumMod val="75000"/>
                  <a:lumOff val="25000"/>
                </a:schemeClr>
              </a:solidFill>
              <a:latin typeface="Calibri" panose="020F0502020204030204" pitchFamily="34" charset="0"/>
              <a:ea typeface="Helvetica" charset="0"/>
              <a:cs typeface="Calibri" panose="020F0502020204030204" pitchFamily="34" charset="0"/>
              <a:sym typeface="+mn-ea"/>
            </a:endParaRPr>
          </a:p>
          <a:p>
            <a:r>
              <a:rPr lang="en-IN" altLang="en-US" dirty="0">
                <a:solidFill>
                  <a:schemeClr val="tx1">
                    <a:lumMod val="75000"/>
                    <a:lumOff val="25000"/>
                  </a:schemeClr>
                </a:solidFill>
                <a:latin typeface="Calibri" panose="020F0502020204030204" pitchFamily="34" charset="0"/>
                <a:ea typeface="Helvetica" charset="0"/>
                <a:cs typeface="Calibri" panose="020F0502020204030204" pitchFamily="34" charset="0"/>
                <a:sym typeface="+mn-ea"/>
              </a:rPr>
              <a:t>self.dropout1 = </a:t>
            </a:r>
            <a:r>
              <a:rPr lang="en-IN" altLang="en-US" dirty="0" err="1">
                <a:solidFill>
                  <a:schemeClr val="tx1">
                    <a:lumMod val="75000"/>
                    <a:lumOff val="25000"/>
                  </a:schemeClr>
                </a:solidFill>
                <a:latin typeface="Calibri" panose="020F0502020204030204" pitchFamily="34" charset="0"/>
                <a:ea typeface="Helvetica" charset="0"/>
                <a:cs typeface="Calibri" panose="020F0502020204030204" pitchFamily="34" charset="0"/>
                <a:sym typeface="+mn-ea"/>
              </a:rPr>
              <a:t>nn.Dropout</a:t>
            </a:r>
            <a:r>
              <a:rPr lang="en-IN" altLang="en-US" dirty="0">
                <a:solidFill>
                  <a:schemeClr val="tx1">
                    <a:lumMod val="75000"/>
                    <a:lumOff val="25000"/>
                  </a:schemeClr>
                </a:solidFill>
                <a:latin typeface="Calibri" panose="020F0502020204030204" pitchFamily="34" charset="0"/>
                <a:ea typeface="Helvetica" charset="0"/>
                <a:cs typeface="Calibri" panose="020F0502020204030204" pitchFamily="34" charset="0"/>
                <a:sym typeface="+mn-ea"/>
              </a:rPr>
              <a:t>(drop)</a:t>
            </a:r>
            <a:endParaRPr lang="en-IN" altLang="en-US" dirty="0">
              <a:solidFill>
                <a:schemeClr val="tx1">
                  <a:lumMod val="75000"/>
                  <a:lumOff val="25000"/>
                </a:schemeClr>
              </a:solidFill>
              <a:latin typeface="Calibri" panose="020F0502020204030204" pitchFamily="34" charset="0"/>
              <a:ea typeface="Helvetica" charset="0"/>
              <a:cs typeface="Calibri" panose="020F0502020204030204" pitchFamily="34" charset="0"/>
              <a:sym typeface="+mn-ea"/>
            </a:endParaRPr>
          </a:p>
          <a:p>
            <a:endParaRPr lang="en-IN" altLang="en-US" dirty="0">
              <a:solidFill>
                <a:schemeClr val="tx1">
                  <a:lumMod val="75000"/>
                  <a:lumOff val="25000"/>
                </a:schemeClr>
              </a:solidFill>
              <a:latin typeface="Calibri" panose="020F0502020204030204" pitchFamily="34" charset="0"/>
              <a:ea typeface="Helvetica" charset="0"/>
              <a:cs typeface="Calibri" panose="020F0502020204030204" pitchFamily="34" charset="0"/>
              <a:sym typeface="+mn-ea"/>
            </a:endParaRPr>
          </a:p>
          <a:p>
            <a:r>
              <a:rPr lang="en-IN" altLang="en-US" dirty="0" err="1">
                <a:solidFill>
                  <a:schemeClr val="tx1">
                    <a:lumMod val="75000"/>
                    <a:lumOff val="25000"/>
                  </a:schemeClr>
                </a:solidFill>
                <a:latin typeface="Calibri" panose="020F0502020204030204" pitchFamily="34" charset="0"/>
                <a:ea typeface="Helvetica" charset="0"/>
                <a:cs typeface="Calibri" panose="020F0502020204030204" pitchFamily="34" charset="0"/>
                <a:sym typeface="+mn-ea"/>
              </a:rPr>
              <a:t>self.cnn</a:t>
            </a:r>
            <a:r>
              <a:rPr lang="en-IN" altLang="en-US" dirty="0">
                <a:solidFill>
                  <a:schemeClr val="tx1">
                    <a:lumMod val="75000"/>
                    <a:lumOff val="25000"/>
                  </a:schemeClr>
                </a:solidFill>
                <a:latin typeface="Calibri" panose="020F0502020204030204" pitchFamily="34" charset="0"/>
                <a:ea typeface="Helvetica" charset="0"/>
                <a:cs typeface="Calibri" panose="020F0502020204030204" pitchFamily="34" charset="0"/>
                <a:sym typeface="+mn-ea"/>
              </a:rPr>
              <a:t> = </a:t>
            </a:r>
            <a:r>
              <a:rPr lang="en-IN" altLang="en-US" dirty="0" err="1">
                <a:solidFill>
                  <a:schemeClr val="tx1">
                    <a:lumMod val="75000"/>
                    <a:lumOff val="25000"/>
                  </a:schemeClr>
                </a:solidFill>
                <a:latin typeface="Calibri" panose="020F0502020204030204" pitchFamily="34" charset="0"/>
                <a:ea typeface="Helvetica" charset="0"/>
                <a:cs typeface="Calibri" panose="020F0502020204030204" pitchFamily="34" charset="0"/>
                <a:sym typeface="+mn-ea"/>
              </a:rPr>
              <a:t>convmodel</a:t>
            </a:r>
            <a:r>
              <a:rPr lang="en-IN" altLang="en-US" dirty="0">
                <a:solidFill>
                  <a:schemeClr val="tx1">
                    <a:lumMod val="75000"/>
                    <a:lumOff val="25000"/>
                  </a:schemeClr>
                </a:solidFill>
                <a:latin typeface="Calibri" panose="020F0502020204030204" pitchFamily="34" charset="0"/>
                <a:ea typeface="Helvetica" charset="0"/>
                <a:cs typeface="Calibri" panose="020F0502020204030204" pitchFamily="34" charset="0"/>
                <a:sym typeface="+mn-ea"/>
              </a:rPr>
              <a:t>().double()</a:t>
            </a:r>
            <a:endParaRPr lang="en-IN" altLang="en-US" dirty="0">
              <a:solidFill>
                <a:schemeClr val="tx1">
                  <a:lumMod val="75000"/>
                  <a:lumOff val="25000"/>
                </a:schemeClr>
              </a:solidFill>
              <a:latin typeface="Calibri" panose="020F0502020204030204" pitchFamily="34" charset="0"/>
              <a:ea typeface="Helvetica" charset="0"/>
              <a:cs typeface="Calibri" panose="020F0502020204030204" pitchFamily="34" charset="0"/>
              <a:sym typeface="+mn-ea"/>
            </a:endParaRPr>
          </a:p>
          <a:p>
            <a:r>
              <a:rPr lang="en-IN" altLang="en-US" dirty="0" err="1">
                <a:solidFill>
                  <a:schemeClr val="tx1">
                    <a:lumMod val="75000"/>
                    <a:lumOff val="25000"/>
                  </a:schemeClr>
                </a:solidFill>
                <a:latin typeface="Calibri" panose="020F0502020204030204" pitchFamily="34" charset="0"/>
                <a:ea typeface="Helvetica" charset="0"/>
                <a:cs typeface="Calibri" panose="020F0502020204030204" pitchFamily="34" charset="0"/>
                <a:sym typeface="+mn-ea"/>
              </a:rPr>
              <a:t>self.rnn</a:t>
            </a:r>
            <a:r>
              <a:rPr lang="en-IN" altLang="en-US" dirty="0">
                <a:solidFill>
                  <a:schemeClr val="tx1">
                    <a:lumMod val="75000"/>
                    <a:lumOff val="25000"/>
                  </a:schemeClr>
                </a:solidFill>
                <a:latin typeface="Calibri" panose="020F0502020204030204" pitchFamily="34" charset="0"/>
                <a:ea typeface="Helvetica" charset="0"/>
                <a:cs typeface="Calibri" panose="020F0502020204030204" pitchFamily="34" charset="0"/>
                <a:sym typeface="+mn-ea"/>
              </a:rPr>
              <a:t> = </a:t>
            </a:r>
            <a:r>
              <a:rPr lang="en-IN" altLang="en-US" dirty="0" err="1">
                <a:solidFill>
                  <a:schemeClr val="tx1">
                    <a:lumMod val="75000"/>
                    <a:lumOff val="25000"/>
                  </a:schemeClr>
                </a:solidFill>
                <a:latin typeface="Calibri" panose="020F0502020204030204" pitchFamily="34" charset="0"/>
                <a:ea typeface="Helvetica" charset="0"/>
                <a:cs typeface="Calibri" panose="020F0502020204030204" pitchFamily="34" charset="0"/>
                <a:sym typeface="+mn-ea"/>
              </a:rPr>
              <a:t>nn.LSTM</a:t>
            </a:r>
            <a:r>
              <a:rPr lang="en-IN" altLang="en-US" dirty="0">
                <a:solidFill>
                  <a:schemeClr val="tx1">
                    <a:lumMod val="75000"/>
                    <a:lumOff val="25000"/>
                  </a:schemeClr>
                </a:solidFill>
                <a:latin typeface="Calibri" panose="020F0502020204030204" pitchFamily="34" charset="0"/>
                <a:ea typeface="Helvetica" charset="0"/>
                <a:cs typeface="Calibri" panose="020F0502020204030204" pitchFamily="34" charset="0"/>
                <a:sym typeface="+mn-ea"/>
              </a:rPr>
              <a:t>(</a:t>
            </a:r>
            <a:r>
              <a:rPr lang="en-IN" altLang="en-US" dirty="0" err="1">
                <a:solidFill>
                  <a:schemeClr val="tx1">
                    <a:lumMod val="75000"/>
                    <a:lumOff val="25000"/>
                  </a:schemeClr>
                </a:solidFill>
                <a:latin typeface="Calibri" panose="020F0502020204030204" pitchFamily="34" charset="0"/>
                <a:ea typeface="Helvetica" charset="0"/>
                <a:cs typeface="Calibri" panose="020F0502020204030204" pitchFamily="34" charset="0"/>
                <a:sym typeface="+mn-ea"/>
              </a:rPr>
              <a:t>input_size</a:t>
            </a:r>
            <a:r>
              <a:rPr lang="en-IN" altLang="en-US" dirty="0">
                <a:solidFill>
                  <a:schemeClr val="tx1">
                    <a:lumMod val="75000"/>
                    <a:lumOff val="25000"/>
                  </a:schemeClr>
                </a:solidFill>
                <a:latin typeface="Calibri" panose="020F0502020204030204" pitchFamily="34" charset="0"/>
                <a:ea typeface="Helvetica" charset="0"/>
                <a:cs typeface="Calibri" panose="020F0502020204030204" pitchFamily="34" charset="0"/>
                <a:sym typeface="+mn-ea"/>
              </a:rPr>
              <a:t>=127, </a:t>
            </a:r>
            <a:r>
              <a:rPr lang="en-IN" altLang="en-US" dirty="0" err="1">
                <a:solidFill>
                  <a:schemeClr val="tx1">
                    <a:lumMod val="75000"/>
                    <a:lumOff val="25000"/>
                  </a:schemeClr>
                </a:solidFill>
                <a:latin typeface="Calibri" panose="020F0502020204030204" pitchFamily="34" charset="0"/>
                <a:ea typeface="Helvetica" charset="0"/>
                <a:cs typeface="Calibri" panose="020F0502020204030204" pitchFamily="34" charset="0"/>
                <a:sym typeface="+mn-ea"/>
              </a:rPr>
              <a:t>hidden_size</a:t>
            </a:r>
            <a:r>
              <a:rPr lang="en-IN" altLang="en-US" dirty="0">
                <a:solidFill>
                  <a:schemeClr val="tx1">
                    <a:lumMod val="75000"/>
                    <a:lumOff val="25000"/>
                  </a:schemeClr>
                </a:solidFill>
                <a:latin typeface="Calibri" panose="020F0502020204030204" pitchFamily="34" charset="0"/>
                <a:ea typeface="Helvetica" charset="0"/>
                <a:cs typeface="Calibri" panose="020F0502020204030204" pitchFamily="34" charset="0"/>
                <a:sym typeface="+mn-ea"/>
              </a:rPr>
              <a:t>=64, </a:t>
            </a:r>
            <a:r>
              <a:rPr lang="en-IN" altLang="en-US" dirty="0" err="1">
                <a:solidFill>
                  <a:schemeClr val="tx1">
                    <a:lumMod val="75000"/>
                    <a:lumOff val="25000"/>
                  </a:schemeClr>
                </a:solidFill>
                <a:latin typeface="Calibri" panose="020F0502020204030204" pitchFamily="34" charset="0"/>
                <a:ea typeface="Helvetica" charset="0"/>
                <a:cs typeface="Calibri" panose="020F0502020204030204" pitchFamily="34" charset="0"/>
                <a:sym typeface="+mn-ea"/>
              </a:rPr>
              <a:t>num_layers</a:t>
            </a:r>
            <a:r>
              <a:rPr lang="en-IN" altLang="en-US" dirty="0">
                <a:solidFill>
                  <a:schemeClr val="tx1">
                    <a:lumMod val="75000"/>
                    <a:lumOff val="25000"/>
                  </a:schemeClr>
                </a:solidFill>
                <a:latin typeface="Calibri" panose="020F0502020204030204" pitchFamily="34" charset="0"/>
                <a:ea typeface="Helvetica" charset="0"/>
                <a:cs typeface="Calibri" panose="020F0502020204030204" pitchFamily="34" charset="0"/>
                <a:sym typeface="+mn-ea"/>
              </a:rPr>
              <a:t>=1,batch_first=True)</a:t>
            </a:r>
            <a:endParaRPr lang="en-US"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4294967295"/>
          </p:nvPr>
        </p:nvSpPr>
        <p:spPr>
          <a:xfrm>
            <a:off x="1524001" y="905511"/>
            <a:ext cx="4808855" cy="5114925"/>
          </a:xfrm>
        </p:spPr>
        <p:txBody>
          <a:bodyPr/>
          <a:lstStyle/>
          <a:p>
            <a:pPr>
              <a:buFont typeface="Arial" panose="020B0604020202020204" pitchFamily="34" charset="0"/>
            </a:pPr>
            <a:endParaRPr lang="en-US" sz="2400" dirty="0"/>
          </a:p>
          <a:p>
            <a:pPr>
              <a:buFont typeface="Arial" panose="020B0604020202020204" pitchFamily="34" charset="0"/>
              <a:buChar char="•"/>
            </a:pPr>
            <a:endParaRPr lang="en-US" dirty="0"/>
          </a:p>
          <a:p>
            <a:pPr marL="0" indent="0">
              <a:buNone/>
            </a:pPr>
            <a:endParaRPr lang="en-US" dirty="0"/>
          </a:p>
          <a:p>
            <a:pPr marL="0" indent="0">
              <a:buNone/>
            </a:pPr>
            <a:endParaRPr lang="en-US" sz="2000" b="1" dirty="0">
              <a:solidFill>
                <a:schemeClr val="accent4"/>
              </a:solidFill>
            </a:endParaRPr>
          </a:p>
          <a:p>
            <a:pPr marL="0" indent="0">
              <a:buNone/>
            </a:pPr>
            <a:endParaRPr lang="en-US" dirty="0">
              <a:solidFill>
                <a:schemeClr val="tx1">
                  <a:lumMod val="75000"/>
                  <a:lumOff val="25000"/>
                </a:schemeClr>
              </a:solidFill>
            </a:endParaRPr>
          </a:p>
          <a:p>
            <a:pPr marL="0" indent="0">
              <a:buNone/>
            </a:pPr>
            <a:endParaRPr lang="en-US"/>
          </a:p>
          <a:p>
            <a:pPr marL="0" indent="0">
              <a:buNone/>
            </a:pPr>
            <a:endParaRPr lang="en-US"/>
          </a:p>
        </p:txBody>
      </p:sp>
      <p:sp>
        <p:nvSpPr>
          <p:cNvPr id="4" name="Title 3"/>
          <p:cNvSpPr>
            <a:spLocks noGrp="1"/>
          </p:cNvSpPr>
          <p:nvPr>
            <p:ph type="title"/>
          </p:nvPr>
        </p:nvSpPr>
        <p:spPr>
          <a:xfrm>
            <a:off x="1964055" y="461011"/>
            <a:ext cx="8229600" cy="582613"/>
          </a:xfrm>
        </p:spPr>
        <p:txBody>
          <a:bodyPr>
            <a:normAutofit fontScale="90000"/>
          </a:bodyPr>
          <a:lstStyle/>
          <a:p>
            <a:pPr algn="ctr">
              <a:buClrTx/>
              <a:buSzTx/>
              <a:buFontTx/>
            </a:pPr>
            <a:r>
              <a:rPr lang="en-IN" altLang="en-US" b="1">
                <a:latin typeface="Calibri" panose="020F0502020204030204" pitchFamily="34" charset="0"/>
                <a:sym typeface="+mn-ea"/>
              </a:rPr>
              <a:t>Approach 2 : CNN + LSTM Sequence Model</a:t>
            </a:r>
            <a:endParaRPr lang="en-IN" altLang="en-US" b="1">
              <a:latin typeface="Calibri" panose="020F0502020204030204" pitchFamily="34" charset="0"/>
            </a:endParaRPr>
          </a:p>
        </p:txBody>
      </p:sp>
      <p:sp>
        <p:nvSpPr>
          <p:cNvPr id="11" name="Text Box 10"/>
          <p:cNvSpPr txBox="1"/>
          <p:nvPr/>
        </p:nvSpPr>
        <p:spPr>
          <a:xfrm>
            <a:off x="2144650" y="1135856"/>
            <a:ext cx="9779126" cy="4801314"/>
          </a:xfrm>
          <a:prstGeom prst="rect">
            <a:avLst/>
          </a:prstGeom>
          <a:noFill/>
        </p:spPr>
        <p:txBody>
          <a:bodyPr wrap="square" rtlCol="0" anchor="t">
            <a:spAutoFit/>
          </a:bodyPr>
          <a:lstStyle/>
          <a:p>
            <a:pPr marL="342900" indent="-342900">
              <a:buFont typeface="Arial" panose="020B0604020202020204" pitchFamily="34" charset="0"/>
              <a:buChar char="•"/>
            </a:pPr>
            <a:r>
              <a:rPr lang="en-IN" altLang="en-US" sz="2400" dirty="0">
                <a:solidFill>
                  <a:schemeClr val="tx1">
                    <a:lumMod val="75000"/>
                    <a:lumOff val="25000"/>
                  </a:schemeClr>
                </a:solidFill>
                <a:latin typeface="Calibri" panose="020F0502020204030204" pitchFamily="34" charset="0"/>
                <a:ea typeface="Helvetica" charset="0"/>
                <a:cs typeface="Calibri" panose="020F0502020204030204" pitchFamily="34" charset="0"/>
                <a:sym typeface="+mn-ea"/>
              </a:rPr>
              <a:t>LSTM has 3 gates which decides which information to remember and forget.</a:t>
            </a:r>
            <a:endParaRPr lang="en-IN" altLang="en-US" sz="2400" dirty="0">
              <a:solidFill>
                <a:schemeClr val="tx1">
                  <a:lumMod val="75000"/>
                  <a:lumOff val="25000"/>
                </a:schemeClr>
              </a:solidFill>
              <a:latin typeface="Calibri" panose="020F0502020204030204" pitchFamily="34" charset="0"/>
              <a:ea typeface="Helvetica" charset="0"/>
              <a:cs typeface="Calibri" panose="020F0502020204030204" pitchFamily="34" charset="0"/>
              <a:sym typeface="+mn-ea"/>
            </a:endParaRPr>
          </a:p>
          <a:p>
            <a:pPr marL="342900" indent="-342900">
              <a:buFont typeface="Arial" panose="020B0604020202020204" pitchFamily="34" charset="0"/>
              <a:buChar char="•"/>
            </a:pPr>
            <a:r>
              <a:rPr lang="en-IN" altLang="en-US" sz="2400" dirty="0">
                <a:solidFill>
                  <a:schemeClr val="tx1">
                    <a:lumMod val="75000"/>
                    <a:lumOff val="25000"/>
                  </a:schemeClr>
                </a:solidFill>
                <a:latin typeface="Calibri" panose="020F0502020204030204" pitchFamily="34" charset="0"/>
                <a:ea typeface="Helvetica" charset="0"/>
                <a:cs typeface="Calibri" panose="020F0502020204030204" pitchFamily="34" charset="0"/>
                <a:sym typeface="+mn-ea"/>
              </a:rPr>
              <a:t>Input gate Decides which input value should be used to alter the memory.</a:t>
            </a:r>
            <a:endParaRPr lang="en-IN" altLang="en-US" sz="2400" dirty="0">
              <a:solidFill>
                <a:schemeClr val="tx1">
                  <a:lumMod val="75000"/>
                  <a:lumOff val="25000"/>
                </a:schemeClr>
              </a:solidFill>
              <a:latin typeface="Calibri" panose="020F0502020204030204" pitchFamily="34" charset="0"/>
              <a:ea typeface="Helvetica" charset="0"/>
              <a:cs typeface="Calibri" panose="020F0502020204030204" pitchFamily="34" charset="0"/>
              <a:sym typeface="+mn-ea"/>
            </a:endParaRPr>
          </a:p>
          <a:p>
            <a:pPr marL="342900" indent="-342900">
              <a:buFont typeface="Arial" panose="020B0604020202020204" pitchFamily="34" charset="0"/>
              <a:buChar char="•"/>
            </a:pPr>
            <a:endParaRPr lang="en-IN" altLang="en-US" sz="2400" dirty="0">
              <a:solidFill>
                <a:schemeClr val="tx1">
                  <a:lumMod val="75000"/>
                  <a:lumOff val="25000"/>
                </a:schemeClr>
              </a:solidFill>
              <a:latin typeface="Calibri" panose="020F0502020204030204" pitchFamily="34" charset="0"/>
              <a:ea typeface="Helvetica" charset="0"/>
              <a:cs typeface="Calibri" panose="020F0502020204030204" pitchFamily="34" charset="0"/>
              <a:sym typeface="+mn-ea"/>
            </a:endParaRPr>
          </a:p>
          <a:p>
            <a:pPr marL="342900" indent="-342900">
              <a:buFont typeface="Arial" panose="020B0604020202020204" pitchFamily="34" charset="0"/>
              <a:buChar char="•"/>
            </a:pPr>
            <a:endParaRPr lang="en-IN" altLang="en-US" sz="2400" dirty="0">
              <a:solidFill>
                <a:schemeClr val="tx1">
                  <a:lumMod val="75000"/>
                  <a:lumOff val="25000"/>
                </a:schemeClr>
              </a:solidFill>
              <a:latin typeface="Calibri" panose="020F0502020204030204" pitchFamily="34" charset="0"/>
              <a:ea typeface="Helvetica" charset="0"/>
              <a:cs typeface="Calibri" panose="020F0502020204030204" pitchFamily="34" charset="0"/>
              <a:sym typeface="+mn-ea"/>
            </a:endParaRPr>
          </a:p>
          <a:p>
            <a:pPr marL="342900" indent="-342900">
              <a:buFont typeface="Arial" panose="020B0604020202020204" pitchFamily="34" charset="0"/>
              <a:buChar char="•"/>
            </a:pPr>
            <a:endParaRPr lang="en-IN" altLang="en-US" sz="2400" dirty="0">
              <a:solidFill>
                <a:schemeClr val="tx1">
                  <a:lumMod val="75000"/>
                  <a:lumOff val="25000"/>
                </a:schemeClr>
              </a:solidFill>
              <a:latin typeface="Calibri" panose="020F0502020204030204" pitchFamily="34" charset="0"/>
              <a:ea typeface="Helvetica" charset="0"/>
              <a:cs typeface="Calibri" panose="020F0502020204030204" pitchFamily="34" charset="0"/>
              <a:sym typeface="+mn-ea"/>
            </a:endParaRPr>
          </a:p>
          <a:p>
            <a:pPr marL="342900" indent="-342900">
              <a:buFont typeface="Arial" panose="020B0604020202020204" pitchFamily="34" charset="0"/>
              <a:buChar char="•"/>
            </a:pPr>
            <a:r>
              <a:rPr lang="en-IN" altLang="en-US" sz="2400" dirty="0">
                <a:solidFill>
                  <a:schemeClr val="tx1">
                    <a:lumMod val="75000"/>
                    <a:lumOff val="25000"/>
                  </a:schemeClr>
                </a:solidFill>
                <a:latin typeface="Calibri" panose="020F0502020204030204" pitchFamily="34" charset="0"/>
                <a:ea typeface="Helvetica" charset="0"/>
                <a:cs typeface="Calibri" panose="020F0502020204030204" pitchFamily="34" charset="0"/>
                <a:sym typeface="+mn-ea"/>
              </a:rPr>
              <a:t>Forget gate - It is used to determine what information to throw away from the cell state.</a:t>
            </a:r>
            <a:endParaRPr lang="en-IN" altLang="en-US" sz="2400" dirty="0">
              <a:solidFill>
                <a:schemeClr val="tx1">
                  <a:lumMod val="75000"/>
                  <a:lumOff val="25000"/>
                </a:schemeClr>
              </a:solidFill>
              <a:latin typeface="Calibri" panose="020F0502020204030204" pitchFamily="34" charset="0"/>
              <a:ea typeface="Helvetica" charset="0"/>
              <a:cs typeface="Calibri" panose="020F0502020204030204" pitchFamily="34" charset="0"/>
              <a:sym typeface="+mn-ea"/>
            </a:endParaRPr>
          </a:p>
          <a:p>
            <a:pPr marL="342900" indent="-342900">
              <a:buFont typeface="Arial" panose="020B0604020202020204" pitchFamily="34" charset="0"/>
              <a:buChar char="•"/>
            </a:pPr>
            <a:endParaRPr lang="en-IN" altLang="en-US" sz="2400" dirty="0">
              <a:solidFill>
                <a:schemeClr val="tx1">
                  <a:lumMod val="75000"/>
                  <a:lumOff val="25000"/>
                </a:schemeClr>
              </a:solidFill>
              <a:latin typeface="Calibri" panose="020F0502020204030204" pitchFamily="34" charset="0"/>
              <a:ea typeface="Helvetica" charset="0"/>
              <a:cs typeface="Calibri" panose="020F0502020204030204" pitchFamily="34" charset="0"/>
              <a:sym typeface="+mn-ea"/>
            </a:endParaRPr>
          </a:p>
          <a:p>
            <a:pPr marL="342900" indent="-342900">
              <a:buFont typeface="Arial" panose="020B0604020202020204" pitchFamily="34" charset="0"/>
              <a:buChar char="•"/>
            </a:pPr>
            <a:endParaRPr lang="en-IN" altLang="en-US" sz="2400" dirty="0">
              <a:solidFill>
                <a:schemeClr val="tx1">
                  <a:lumMod val="75000"/>
                  <a:lumOff val="25000"/>
                </a:schemeClr>
              </a:solidFill>
              <a:latin typeface="Calibri" panose="020F0502020204030204" pitchFamily="34" charset="0"/>
              <a:ea typeface="Helvetica" charset="0"/>
              <a:cs typeface="Calibri" panose="020F0502020204030204" pitchFamily="34" charset="0"/>
              <a:sym typeface="+mn-ea"/>
            </a:endParaRPr>
          </a:p>
          <a:p>
            <a:pPr marL="342900" indent="-342900">
              <a:buFont typeface="Arial" panose="020B0604020202020204" pitchFamily="34" charset="0"/>
              <a:buChar char="•"/>
            </a:pPr>
            <a:r>
              <a:rPr lang="en-IN" altLang="en-US" sz="2400" dirty="0">
                <a:solidFill>
                  <a:schemeClr val="tx1">
                    <a:lumMod val="75000"/>
                    <a:lumOff val="25000"/>
                  </a:schemeClr>
                </a:solidFill>
                <a:latin typeface="Calibri" panose="020F0502020204030204" pitchFamily="34" charset="0"/>
                <a:ea typeface="Helvetica" charset="0"/>
                <a:cs typeface="Calibri" panose="020F0502020204030204" pitchFamily="34" charset="0"/>
                <a:sym typeface="+mn-ea"/>
              </a:rPr>
              <a:t>Output gate Block input and memory are used to decide the output</a:t>
            </a:r>
            <a:endParaRPr lang="en-IN" altLang="en-US" sz="2400" dirty="0">
              <a:solidFill>
                <a:schemeClr val="tx1">
                  <a:lumMod val="75000"/>
                  <a:lumOff val="25000"/>
                </a:schemeClr>
              </a:solidFill>
              <a:latin typeface="Calibri" panose="020F0502020204030204" pitchFamily="34" charset="0"/>
              <a:ea typeface="Helvetica" charset="0"/>
              <a:cs typeface="Calibri" panose="020F0502020204030204" pitchFamily="34" charset="0"/>
            </a:endParaRPr>
          </a:p>
          <a:p>
            <a:pPr marL="342900" indent="-342900">
              <a:buFont typeface="Arial" panose="020B0604020202020204" pitchFamily="34" charset="0"/>
              <a:buChar char="•"/>
            </a:pPr>
            <a:endParaRPr lang="en-IN" altLang="en-US" sz="2400" dirty="0">
              <a:solidFill>
                <a:schemeClr val="tx1">
                  <a:lumMod val="75000"/>
                  <a:lumOff val="25000"/>
                </a:schemeClr>
              </a:solidFill>
              <a:latin typeface="Calibri" panose="020F0502020204030204" pitchFamily="34" charset="0"/>
              <a:ea typeface="Helvetica" charset="0"/>
              <a:cs typeface="Calibri" panose="020F0502020204030204" pitchFamily="34" charset="0"/>
            </a:endParaRPr>
          </a:p>
          <a:p>
            <a:endParaRPr lang="en-US" dirty="0"/>
          </a:p>
        </p:txBody>
      </p:sp>
      <p:pic>
        <p:nvPicPr>
          <p:cNvPr id="10" name="Picture 10" descr="IMG_256"/>
          <p:cNvPicPr>
            <a:picLocks noChangeAspect="1"/>
          </p:cNvPicPr>
          <p:nvPr/>
        </p:nvPicPr>
        <p:blipFill>
          <a:blip r:embed="rId1"/>
          <a:stretch>
            <a:fillRect/>
          </a:stretch>
        </p:blipFill>
        <p:spPr>
          <a:xfrm>
            <a:off x="2640648" y="3915379"/>
            <a:ext cx="4393565" cy="672465"/>
          </a:xfrm>
          <a:prstGeom prst="rect">
            <a:avLst/>
          </a:prstGeom>
          <a:noFill/>
          <a:ln w="9525">
            <a:noFill/>
          </a:ln>
        </p:spPr>
      </p:pic>
      <p:pic>
        <p:nvPicPr>
          <p:cNvPr id="3" name="Picture 11" descr="IMG_256"/>
          <p:cNvPicPr>
            <a:picLocks noChangeAspect="1"/>
          </p:cNvPicPr>
          <p:nvPr/>
        </p:nvPicPr>
        <p:blipFill>
          <a:blip r:embed="rId2"/>
          <a:stretch>
            <a:fillRect/>
          </a:stretch>
        </p:blipFill>
        <p:spPr>
          <a:xfrm>
            <a:off x="2470786" y="5303299"/>
            <a:ext cx="4392930" cy="1160780"/>
          </a:xfrm>
          <a:prstGeom prst="rect">
            <a:avLst/>
          </a:prstGeom>
          <a:noFill/>
          <a:ln w="9525">
            <a:noFill/>
          </a:ln>
        </p:spPr>
      </p:pic>
      <p:pic>
        <p:nvPicPr>
          <p:cNvPr id="7" name="Picture 9" descr="IMG_256"/>
          <p:cNvPicPr>
            <a:picLocks noChangeAspect="1"/>
          </p:cNvPicPr>
          <p:nvPr/>
        </p:nvPicPr>
        <p:blipFill>
          <a:blip r:embed="rId3"/>
          <a:stretch>
            <a:fillRect/>
          </a:stretch>
        </p:blipFill>
        <p:spPr>
          <a:xfrm>
            <a:off x="4326001" y="2136457"/>
            <a:ext cx="4572000" cy="1215390"/>
          </a:xfrm>
          <a:prstGeom prst="rect">
            <a:avLst/>
          </a:prstGeom>
          <a:noFill/>
          <a:ln w="9525">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4294967295"/>
          </p:nvPr>
        </p:nvSpPr>
        <p:spPr>
          <a:xfrm>
            <a:off x="1524001" y="905511"/>
            <a:ext cx="4808855" cy="5114925"/>
          </a:xfrm>
        </p:spPr>
        <p:txBody>
          <a:bodyPr/>
          <a:lstStyle/>
          <a:p>
            <a:pPr>
              <a:buFont typeface="Arial" panose="020B0604020202020204" pitchFamily="34" charset="0"/>
            </a:pPr>
            <a:endParaRPr lang="en-US" sz="2400" dirty="0"/>
          </a:p>
          <a:p>
            <a:pPr>
              <a:buFont typeface="Arial" panose="020B0604020202020204" pitchFamily="34" charset="0"/>
              <a:buChar char="•"/>
            </a:pPr>
            <a:endParaRPr lang="en-US" dirty="0"/>
          </a:p>
          <a:p>
            <a:pPr marL="0" indent="0">
              <a:buNone/>
            </a:pPr>
            <a:endParaRPr lang="en-US" dirty="0"/>
          </a:p>
          <a:p>
            <a:pPr marL="0" indent="0">
              <a:buNone/>
            </a:pPr>
            <a:endParaRPr lang="en-US" sz="2000" b="1" dirty="0">
              <a:solidFill>
                <a:schemeClr val="accent4"/>
              </a:solidFill>
            </a:endParaRPr>
          </a:p>
          <a:p>
            <a:pPr marL="0" indent="0">
              <a:buNone/>
            </a:pPr>
            <a:endParaRPr lang="en-US" dirty="0">
              <a:solidFill>
                <a:schemeClr val="tx1">
                  <a:lumMod val="75000"/>
                  <a:lumOff val="25000"/>
                </a:schemeClr>
              </a:solidFill>
            </a:endParaRPr>
          </a:p>
          <a:p>
            <a:pPr marL="0" indent="0">
              <a:buNone/>
            </a:pPr>
            <a:endParaRPr lang="en-US"/>
          </a:p>
          <a:p>
            <a:pPr marL="0" indent="0">
              <a:buNone/>
            </a:pPr>
            <a:endParaRPr lang="en-US"/>
          </a:p>
        </p:txBody>
      </p:sp>
      <p:sp>
        <p:nvSpPr>
          <p:cNvPr id="4" name="Title 3"/>
          <p:cNvSpPr>
            <a:spLocks noGrp="1"/>
          </p:cNvSpPr>
          <p:nvPr>
            <p:ph type="title"/>
          </p:nvPr>
        </p:nvSpPr>
        <p:spPr>
          <a:xfrm>
            <a:off x="1964055" y="461011"/>
            <a:ext cx="8229600" cy="582613"/>
          </a:xfrm>
        </p:spPr>
        <p:txBody>
          <a:bodyPr>
            <a:normAutofit fontScale="90000"/>
          </a:bodyPr>
          <a:lstStyle/>
          <a:p>
            <a:pPr algn="ctr">
              <a:buClrTx/>
              <a:buSzTx/>
              <a:buFontTx/>
            </a:pPr>
            <a:r>
              <a:rPr lang="en-IN" altLang="en-US" b="1">
                <a:latin typeface="Calibri" panose="020F0502020204030204" pitchFamily="34" charset="0"/>
                <a:sym typeface="+mn-ea"/>
              </a:rPr>
              <a:t>CNN + LSTM Sequence Architecture</a:t>
            </a:r>
            <a:endParaRPr lang="en-IN" altLang="en-US" b="1">
              <a:latin typeface="Calibri" panose="020F0502020204030204" pitchFamily="34" charset="0"/>
            </a:endParaRPr>
          </a:p>
        </p:txBody>
      </p:sp>
      <p:sp>
        <p:nvSpPr>
          <p:cNvPr id="11" name="Text Box 10"/>
          <p:cNvSpPr txBox="1"/>
          <p:nvPr/>
        </p:nvSpPr>
        <p:spPr>
          <a:xfrm>
            <a:off x="2181226" y="1329691"/>
            <a:ext cx="7794625" cy="1106805"/>
          </a:xfrm>
          <a:prstGeom prst="rect">
            <a:avLst/>
          </a:prstGeom>
          <a:noFill/>
        </p:spPr>
        <p:txBody>
          <a:bodyPr wrap="square" rtlCol="0" anchor="t">
            <a:spAutoFit/>
          </a:bodyPr>
          <a:lstStyle/>
          <a:p>
            <a:pPr marL="342900" indent="-342900">
              <a:buFont typeface="Arial" panose="020B0604020202020204" pitchFamily="34" charset="0"/>
              <a:buChar char="•"/>
            </a:pPr>
            <a:endParaRPr lang="en-IN" altLang="en-US" sz="2400" dirty="0">
              <a:solidFill>
                <a:schemeClr val="tx1">
                  <a:lumMod val="75000"/>
                  <a:lumOff val="25000"/>
                </a:schemeClr>
              </a:solidFill>
              <a:latin typeface="Calibri" panose="020F0502020204030204" pitchFamily="34" charset="0"/>
              <a:ea typeface="Helvetica" charset="0"/>
              <a:cs typeface="Calibri" panose="020F0502020204030204" pitchFamily="34" charset="0"/>
            </a:endParaRPr>
          </a:p>
          <a:p>
            <a:pPr marL="342900" indent="-342900">
              <a:buFont typeface="Arial" panose="020B0604020202020204" pitchFamily="34" charset="0"/>
              <a:buChar char="•"/>
            </a:pPr>
            <a:endParaRPr lang="en-IN" altLang="en-US" sz="2400" dirty="0">
              <a:solidFill>
                <a:schemeClr val="tx1">
                  <a:lumMod val="75000"/>
                  <a:lumOff val="25000"/>
                </a:schemeClr>
              </a:solidFill>
              <a:latin typeface="Calibri" panose="020F0502020204030204" pitchFamily="34" charset="0"/>
              <a:ea typeface="Helvetica" charset="0"/>
              <a:cs typeface="Calibri" panose="020F0502020204030204" pitchFamily="34" charset="0"/>
            </a:endParaRPr>
          </a:p>
          <a:p>
            <a:endParaRPr lang="en-US"/>
          </a:p>
        </p:txBody>
      </p:sp>
      <p:pic>
        <p:nvPicPr>
          <p:cNvPr id="5" name="Picture 4"/>
          <p:cNvPicPr>
            <a:picLocks noChangeAspect="1"/>
          </p:cNvPicPr>
          <p:nvPr/>
        </p:nvPicPr>
        <p:blipFill>
          <a:blip r:embed="rId1"/>
          <a:stretch>
            <a:fillRect/>
          </a:stretch>
        </p:blipFill>
        <p:spPr>
          <a:xfrm>
            <a:off x="2423795" y="1043940"/>
            <a:ext cx="4429760" cy="290703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a:grpSpLocks noGrp="1" noRot="1" noChangeAspect="1" noMove="1" noResize="1" noUngrp="1"/>
          </p:cNvGrpSpPr>
          <p:nvPr/>
        </p:nvGrpSpPr>
        <p:grpSpPr>
          <a:xfrm>
            <a:off x="9" y="228600"/>
            <a:ext cx="2851523" cy="6638625"/>
            <a:chOff x="2487613" y="285750"/>
            <a:chExt cx="2428875" cy="5654676"/>
          </a:xfrm>
        </p:grpSpPr>
        <p:sp>
          <p:nvSpPr>
            <p:cNvPr id="10"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11"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12"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13"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14"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15"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16"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17"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18"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19"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20"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21"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23" name="Group 22"/>
          <p:cNvGrpSpPr>
            <a:grpSpLocks noGrp="1" noRot="1" noChangeAspect="1" noMove="1" noResize="1" noUngrp="1"/>
          </p:cNvGrpSpPr>
          <p:nvPr/>
        </p:nvGrpSpPr>
        <p:grpSpPr>
          <a:xfrm>
            <a:off x="27224" y="-786"/>
            <a:ext cx="2356675" cy="6854040"/>
            <a:chOff x="6627813" y="194833"/>
            <a:chExt cx="1952625" cy="5678918"/>
          </a:xfrm>
        </p:grpSpPr>
        <p:sp>
          <p:nvSpPr>
            <p:cNvPr id="24"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25"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26"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27"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28"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29"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30"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31"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32"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33"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34"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35"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37" name="Rectangle 36"/>
          <p:cNvSpPr>
            <a:spLocks noGrp="1" noRot="1" noChangeAspect="1" noMove="1" noResize="1" noEditPoints="1" noAdjustHandles="1" noChangeArrowheads="1" noChangeShapeType="1" noTextEdit="1"/>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9" name="Freeform 11"/>
          <p:cNvSpPr>
            <a:spLocks noGrp="1" noRot="1" noChangeAspect="1" noMove="1" noResize="1" noEditPoints="1" noAdjustHandles="1" noChangeArrowheads="1" noChangeShapeType="1" noTextEdit="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useBgFill="1">
        <p:nvSpPr>
          <p:cNvPr id="41" name="Rectangle 40"/>
          <p:cNvSpPr>
            <a:spLocks noGrp="1" noRot="1" noChangeAspect="1" noMove="1" noResize="1" noEditPoints="1" noAdjustHandles="1" noChangeArrowheads="1" noChangeShapeType="1" noTextEdit="1"/>
          </p:cNvSpPr>
          <p:nvPr/>
        </p:nvSpPr>
        <p:spPr>
          <a:xfrm>
            <a:off x="2" y="0"/>
            <a:ext cx="1219199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046019" y="942108"/>
            <a:ext cx="3256550" cy="4969113"/>
          </a:xfrm>
        </p:spPr>
        <p:txBody>
          <a:bodyPr vert="horz" lIns="91440" tIns="45720" rIns="91440" bIns="45720" rtlCol="0" anchor="ctr">
            <a:normAutofit/>
          </a:bodyPr>
          <a:lstStyle/>
          <a:p>
            <a:r>
              <a:rPr lang="en-US" b="1" dirty="0">
                <a:solidFill>
                  <a:schemeClr val="tx2">
                    <a:lumMod val="75000"/>
                  </a:schemeClr>
                </a:solidFill>
              </a:rPr>
              <a:t>Technical Architecture and Design ( Open Source)</a:t>
            </a:r>
            <a:endParaRPr lang="en-US" b="1" dirty="0">
              <a:solidFill>
                <a:schemeClr val="tx2">
                  <a:lumMod val="75000"/>
                </a:schemeClr>
              </a:solidFill>
            </a:endParaRPr>
          </a:p>
        </p:txBody>
      </p:sp>
      <p:sp>
        <p:nvSpPr>
          <p:cNvPr id="43" name="Rectangle 42"/>
          <p:cNvSpPr>
            <a:spLocks noGrp="1" noRot="1" noChangeAspect="1" noMove="1" noResize="1" noEditPoints="1" noAdjustHandles="1" noChangeArrowheads="1" noChangeShapeType="1" noTextEdit="1"/>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cxnSp>
        <p:nvCxnSpPr>
          <p:cNvPr id="45" name="Straight Connector 44"/>
          <p:cNvCxnSpPr>
            <a:cxnSpLocks noGrp="1" noRot="1" noChangeAspect="1" noMove="1" noResize="1" noEditPoints="1" noAdjustHandles="1" noChangeArrowheads="1" noChangeShapeType="1"/>
          </p:cNvCxnSpPr>
          <p:nvPr/>
        </p:nvCxnSpPr>
        <p:spPr>
          <a:xfrm>
            <a:off x="4654296" y="1871831"/>
            <a:ext cx="0" cy="3200400"/>
          </a:xfrm>
          <a:prstGeom prst="line">
            <a:avLst/>
          </a:prstGeom>
          <a:ln w="15875">
            <a:solidFill>
              <a:schemeClr val="accent4"/>
            </a:solidFill>
          </a:ln>
        </p:spPr>
        <p:style>
          <a:lnRef idx="1">
            <a:schemeClr val="accent1"/>
          </a:lnRef>
          <a:fillRef idx="0">
            <a:schemeClr val="accent1"/>
          </a:fillRef>
          <a:effectRef idx="0">
            <a:schemeClr val="accent1"/>
          </a:effectRef>
          <a:fontRef idx="minor">
            <a:schemeClr val="tx1"/>
          </a:fontRef>
        </p:style>
      </p:cxnSp>
      <p:grpSp>
        <p:nvGrpSpPr>
          <p:cNvPr id="47" name="Group 46"/>
          <p:cNvGrpSpPr>
            <a:grpSpLocks noGrp="1" noRot="1" noChangeAspect="1" noMove="1" noResize="1" noUngrp="1"/>
          </p:cNvGrpSpPr>
          <p:nvPr/>
        </p:nvGrpSpPr>
        <p:grpSpPr>
          <a:xfrm flipH="1">
            <a:off x="6009967" y="0"/>
            <a:ext cx="6176982" cy="6853245"/>
            <a:chOff x="2487613" y="285750"/>
            <a:chExt cx="2428876" cy="5654676"/>
          </a:xfrm>
          <a:solidFill>
            <a:schemeClr val="bg1">
              <a:alpha val="30000"/>
            </a:schemeClr>
          </a:solidFill>
        </p:grpSpPr>
        <p:sp>
          <p:nvSpPr>
            <p:cNvPr id="48"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grpFill/>
            <a:ln>
              <a:noFill/>
            </a:ln>
          </p:spPr>
        </p:sp>
        <p:sp>
          <p:nvSpPr>
            <p:cNvPr id="49"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grpFill/>
            <a:ln>
              <a:noFill/>
            </a:ln>
          </p:spPr>
        </p:sp>
        <p:sp>
          <p:nvSpPr>
            <p:cNvPr id="50"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grpFill/>
            <a:ln>
              <a:noFill/>
            </a:ln>
          </p:spPr>
        </p:sp>
        <p:sp>
          <p:nvSpPr>
            <p:cNvPr id="51"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grpFill/>
            <a:ln>
              <a:noFill/>
            </a:ln>
          </p:spPr>
        </p:sp>
        <p:sp>
          <p:nvSpPr>
            <p:cNvPr id="52"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grpFill/>
            <a:ln>
              <a:noFill/>
            </a:ln>
          </p:spPr>
        </p:sp>
        <p:sp>
          <p:nvSpPr>
            <p:cNvPr id="53"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grpFill/>
            <a:ln>
              <a:noFill/>
            </a:ln>
          </p:spPr>
        </p:sp>
        <p:sp>
          <p:nvSpPr>
            <p:cNvPr id="54"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grpFill/>
            <a:ln>
              <a:noFill/>
            </a:ln>
          </p:spPr>
        </p:sp>
        <p:sp>
          <p:nvSpPr>
            <p:cNvPr id="55"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grpFill/>
            <a:ln>
              <a:noFill/>
            </a:ln>
          </p:spPr>
        </p:sp>
        <p:sp>
          <p:nvSpPr>
            <p:cNvPr id="56" name="Freeform 19"/>
            <p:cNvSpPr/>
            <p:nvPr/>
          </p:nvSpPr>
          <p:spPr bwMode="auto">
            <a:xfrm>
              <a:off x="3148014" y="468286"/>
              <a:ext cx="1768475" cy="4262464"/>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grpFill/>
            <a:ln>
              <a:noFill/>
            </a:ln>
          </p:spPr>
        </p:sp>
        <p:sp>
          <p:nvSpPr>
            <p:cNvPr id="57"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grpFill/>
            <a:ln>
              <a:noFill/>
            </a:ln>
          </p:spPr>
        </p:sp>
        <p:sp>
          <p:nvSpPr>
            <p:cNvPr id="58"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grpFill/>
            <a:ln>
              <a:noFill/>
            </a:ln>
          </p:spPr>
        </p:sp>
        <p:sp>
          <p:nvSpPr>
            <p:cNvPr id="59"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grpFill/>
            <a:ln>
              <a:noFill/>
            </a:ln>
          </p:spPr>
        </p:sp>
      </p:grpSp>
      <p:sp>
        <p:nvSpPr>
          <p:cNvPr id="4" name="Content Placeholder 3"/>
          <p:cNvSpPr>
            <a:spLocks noGrp="1"/>
          </p:cNvSpPr>
          <p:nvPr>
            <p:ph sz="half" idx="1"/>
          </p:nvPr>
        </p:nvSpPr>
        <p:spPr>
          <a:xfrm>
            <a:off x="5049062" y="942108"/>
            <a:ext cx="6455549" cy="4969114"/>
          </a:xfrm>
        </p:spPr>
        <p:txBody>
          <a:bodyPr vert="horz" lIns="91440" tIns="45720" rIns="91440" bIns="45720" rtlCol="0" anchor="ctr">
            <a:normAutofit/>
          </a:bodyPr>
          <a:lstStyle/>
          <a:p>
            <a:pPr>
              <a:lnSpc>
                <a:spcPct val="90000"/>
              </a:lnSpc>
            </a:pPr>
            <a:r>
              <a:rPr lang="en-US" sz="1500" b="1" u="sng" dirty="0">
                <a:solidFill>
                  <a:schemeClr val="tx2">
                    <a:lumMod val="75000"/>
                  </a:schemeClr>
                </a:solidFill>
              </a:rPr>
              <a:t>Capsule Network (2D CNN):</a:t>
            </a:r>
            <a:endParaRPr lang="en-US" sz="1500" dirty="0">
              <a:solidFill>
                <a:schemeClr val="tx2">
                  <a:lumMod val="75000"/>
                </a:schemeClr>
              </a:solidFill>
            </a:endParaRPr>
          </a:p>
          <a:p>
            <a:pPr>
              <a:lnSpc>
                <a:spcPct val="90000"/>
              </a:lnSpc>
            </a:pPr>
            <a:endParaRPr lang="en-US" sz="1500" dirty="0">
              <a:solidFill>
                <a:schemeClr val="tx2">
                  <a:lumMod val="75000"/>
                </a:schemeClr>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2"/>
          </p:nvPr>
        </p:nvSpPr>
        <p:spPr/>
        <p:txBody>
          <a:bodyPr/>
          <a:lstStyle/>
          <a:p>
            <a:pPr>
              <a:buFont typeface="Arial" panose="020B0604020202020204" pitchFamily="34" charset="0"/>
            </a:pPr>
            <a:endParaRPr lang="en-US" sz="2400" dirty="0"/>
          </a:p>
          <a:p>
            <a:pPr>
              <a:buFont typeface="Arial" panose="020B0604020202020204" pitchFamily="34" charset="0"/>
              <a:buChar char="•"/>
            </a:pPr>
            <a:endParaRPr lang="en-US" dirty="0"/>
          </a:p>
          <a:p>
            <a:pPr marL="0" indent="0">
              <a:buNone/>
            </a:pPr>
            <a:endParaRPr lang="en-US" dirty="0"/>
          </a:p>
          <a:p>
            <a:pPr marL="0" indent="0">
              <a:buNone/>
            </a:pPr>
            <a:endParaRPr lang="en-US" sz="2000" b="1" dirty="0">
              <a:solidFill>
                <a:schemeClr val="accent4"/>
              </a:solidFill>
            </a:endParaRPr>
          </a:p>
          <a:p>
            <a:pPr marL="0" indent="0">
              <a:buNone/>
            </a:pPr>
            <a:endParaRPr lang="en-US" dirty="0">
              <a:solidFill>
                <a:schemeClr val="tx1">
                  <a:lumMod val="75000"/>
                  <a:lumOff val="25000"/>
                </a:schemeClr>
              </a:solidFill>
            </a:endParaRPr>
          </a:p>
          <a:p>
            <a:pPr marL="0" indent="0">
              <a:buNone/>
            </a:pPr>
            <a:endParaRPr lang="en-US"/>
          </a:p>
          <a:p>
            <a:pPr marL="0" indent="0">
              <a:buNone/>
            </a:pPr>
            <a:endParaRPr lang="en-US"/>
          </a:p>
        </p:txBody>
      </p:sp>
      <p:sp>
        <p:nvSpPr>
          <p:cNvPr id="4" name="Title 3"/>
          <p:cNvSpPr>
            <a:spLocks noGrp="1"/>
          </p:cNvSpPr>
          <p:nvPr>
            <p:ph type="title"/>
          </p:nvPr>
        </p:nvSpPr>
        <p:spPr/>
        <p:txBody>
          <a:bodyPr>
            <a:normAutofit/>
          </a:bodyPr>
          <a:lstStyle/>
          <a:p>
            <a:pPr algn="ctr">
              <a:buClrTx/>
              <a:buSzTx/>
              <a:buFontTx/>
            </a:pPr>
            <a:r>
              <a:rPr lang="en-IN" altLang="en-US" b="1" dirty="0">
                <a:latin typeface="Calibri" panose="020F0502020204030204" pitchFamily="34" charset="0"/>
                <a:sym typeface="+mn-ea"/>
              </a:rPr>
              <a:t>Approach 3:  Capsule Networks Model</a:t>
            </a:r>
            <a:endParaRPr lang="en-IN" altLang="en-US" b="1" dirty="0">
              <a:latin typeface="Calibri" panose="020F0502020204030204" pitchFamily="34" charset="0"/>
            </a:endParaRPr>
          </a:p>
        </p:txBody>
      </p:sp>
      <p:sp>
        <p:nvSpPr>
          <p:cNvPr id="11" name="Text Box 10"/>
          <p:cNvSpPr txBox="1"/>
          <p:nvPr/>
        </p:nvSpPr>
        <p:spPr>
          <a:xfrm>
            <a:off x="2198371" y="1329691"/>
            <a:ext cx="9752837" cy="3693319"/>
          </a:xfrm>
          <a:prstGeom prst="rect">
            <a:avLst/>
          </a:prstGeom>
          <a:noFill/>
        </p:spPr>
        <p:txBody>
          <a:bodyPr wrap="square" rtlCol="0" anchor="t">
            <a:spAutoFit/>
          </a:bodyPr>
          <a:lstStyle/>
          <a:p>
            <a:pPr marL="342900" indent="-342900">
              <a:buFont typeface="Arial" panose="020B0604020202020204" pitchFamily="34" charset="0"/>
              <a:buChar char="•"/>
            </a:pPr>
            <a:r>
              <a:rPr lang="en-IN" altLang="en-US" sz="2400" b="1" u="sng" dirty="0">
                <a:solidFill>
                  <a:schemeClr val="tx1">
                    <a:lumMod val="75000"/>
                    <a:lumOff val="25000"/>
                  </a:schemeClr>
                </a:solidFill>
                <a:highlight>
                  <a:srgbClr val="FFFF00"/>
                </a:highlight>
                <a:latin typeface="Calibri" panose="020F0502020204030204" pitchFamily="34" charset="0"/>
                <a:ea typeface="Helvetica" charset="0"/>
                <a:cs typeface="Calibri" panose="020F0502020204030204" pitchFamily="34" charset="0"/>
                <a:sym typeface="+mn-ea"/>
              </a:rPr>
              <a:t>This model can achieve 97.5+% accuracy and is one of the top benchmark results</a:t>
            </a:r>
            <a:endParaRPr lang="en-IN" altLang="en-US" sz="2400" b="1" u="sng" dirty="0">
              <a:solidFill>
                <a:schemeClr val="tx1">
                  <a:lumMod val="75000"/>
                  <a:lumOff val="25000"/>
                </a:schemeClr>
              </a:solidFill>
              <a:highlight>
                <a:srgbClr val="FFFF00"/>
              </a:highlight>
              <a:latin typeface="Calibri" panose="020F0502020204030204" pitchFamily="34" charset="0"/>
              <a:ea typeface="Helvetica" charset="0"/>
              <a:cs typeface="Calibri" panose="020F0502020204030204" pitchFamily="34" charset="0"/>
              <a:sym typeface="+mn-ea"/>
            </a:endParaRPr>
          </a:p>
          <a:p>
            <a:pPr marL="342900" indent="-342900">
              <a:buFont typeface="Arial" panose="020B0604020202020204" pitchFamily="34" charset="0"/>
              <a:buChar char="•"/>
            </a:pPr>
            <a:endParaRPr lang="en-IN" altLang="en-US" sz="2400" dirty="0">
              <a:solidFill>
                <a:schemeClr val="tx1">
                  <a:lumMod val="75000"/>
                  <a:lumOff val="25000"/>
                </a:schemeClr>
              </a:solidFill>
              <a:latin typeface="Calibri" panose="020F0502020204030204" pitchFamily="34" charset="0"/>
              <a:ea typeface="Helvetica" charset="0"/>
              <a:cs typeface="Calibri" panose="020F0502020204030204" pitchFamily="34" charset="0"/>
            </a:endParaRPr>
          </a:p>
          <a:p>
            <a:pPr marL="342900" indent="-342900">
              <a:buFont typeface="Arial" panose="020B0604020202020204" pitchFamily="34" charset="0"/>
              <a:buChar char="•"/>
            </a:pPr>
            <a:r>
              <a:rPr lang="en-IN" altLang="en-US" sz="2400" dirty="0">
                <a:solidFill>
                  <a:schemeClr val="tx1">
                    <a:lumMod val="75000"/>
                    <a:lumOff val="25000"/>
                  </a:schemeClr>
                </a:solidFill>
                <a:latin typeface="Calibri" panose="020F0502020204030204" pitchFamily="34" charset="0"/>
                <a:ea typeface="Helvetica" charset="0"/>
                <a:cs typeface="Calibri" panose="020F0502020204030204" pitchFamily="34" charset="0"/>
              </a:rPr>
              <a:t>By using pooling operations, CNNs lose spatial information between objects, resulting in incorrect classification results.</a:t>
            </a:r>
            <a:endParaRPr lang="en-IN" altLang="en-US" sz="2400" dirty="0">
              <a:solidFill>
                <a:schemeClr val="tx1">
                  <a:lumMod val="75000"/>
                  <a:lumOff val="25000"/>
                </a:schemeClr>
              </a:solidFill>
              <a:latin typeface="Calibri" panose="020F0502020204030204" pitchFamily="34" charset="0"/>
              <a:ea typeface="Helvetica" charset="0"/>
              <a:cs typeface="Calibri" panose="020F0502020204030204" pitchFamily="34" charset="0"/>
            </a:endParaRPr>
          </a:p>
          <a:p>
            <a:pPr marL="342900" indent="-342900">
              <a:buFont typeface="Arial" panose="020B0604020202020204" pitchFamily="34" charset="0"/>
              <a:buChar char="•"/>
            </a:pPr>
            <a:r>
              <a:rPr lang="en-IN" altLang="en-US" sz="2400" dirty="0">
                <a:solidFill>
                  <a:schemeClr val="tx1">
                    <a:lumMod val="75000"/>
                    <a:lumOff val="25000"/>
                  </a:schemeClr>
                </a:solidFill>
                <a:latin typeface="Calibri" panose="020F0502020204030204" pitchFamily="34" charset="0"/>
                <a:ea typeface="Helvetica" charset="0"/>
                <a:cs typeface="Calibri" panose="020F0502020204030204" pitchFamily="34" charset="0"/>
              </a:rPr>
              <a:t>A CapsNet is therefore designed to maintain spatial relationships using a robust and reliable algorithm called "dynamic routing by agreement" rather than implementing pooling operations. </a:t>
            </a:r>
            <a:endParaRPr lang="en-IN" altLang="en-US" sz="2400" dirty="0">
              <a:solidFill>
                <a:schemeClr val="tx1">
                  <a:lumMod val="75000"/>
                  <a:lumOff val="25000"/>
                </a:schemeClr>
              </a:solidFill>
              <a:latin typeface="Calibri" panose="020F0502020204030204" pitchFamily="34" charset="0"/>
              <a:ea typeface="Helvetica" charset="0"/>
              <a:cs typeface="Calibri" panose="020F0502020204030204" pitchFamily="34" charset="0"/>
            </a:endParaRPr>
          </a:p>
          <a:p>
            <a:pPr marL="342900" indent="-342900">
              <a:buFont typeface="Arial" panose="020B0604020202020204" pitchFamily="34" charset="0"/>
              <a:buChar char="•"/>
            </a:pPr>
            <a:endParaRPr lang="en-IN" altLang="en-US" sz="2400" dirty="0">
              <a:solidFill>
                <a:schemeClr val="tx1">
                  <a:lumMod val="75000"/>
                  <a:lumOff val="25000"/>
                </a:schemeClr>
              </a:solidFill>
              <a:latin typeface="Calibri" panose="020F0502020204030204" pitchFamily="34" charset="0"/>
              <a:ea typeface="Helvetica" charset="0"/>
              <a:cs typeface="Calibri" panose="020F0502020204030204" pitchFamily="34" charset="0"/>
            </a:endParaRPr>
          </a:p>
          <a:p>
            <a:endParaRPr lang="en-US" dirty="0"/>
          </a:p>
        </p:txBody>
      </p:sp>
      <p:pic>
        <p:nvPicPr>
          <p:cNvPr id="5" name="Content Placeholder 4"/>
          <p:cNvPicPr>
            <a:picLocks noGrp="1" noChangeAspect="1"/>
          </p:cNvPicPr>
          <p:nvPr>
            <p:ph sz="half" idx="1"/>
          </p:nvPr>
        </p:nvPicPr>
        <p:blipFill>
          <a:blip r:embed="rId1"/>
          <a:stretch>
            <a:fillRect/>
          </a:stretch>
        </p:blipFill>
        <p:spPr>
          <a:xfrm>
            <a:off x="4577080" y="4765040"/>
            <a:ext cx="3038475" cy="137160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half" idx="2"/>
          </p:nvPr>
        </p:nvSpPr>
        <p:spPr/>
        <p:txBody>
          <a:bodyPr/>
          <a:lstStyle/>
          <a:p>
            <a:pPr>
              <a:buFont typeface="Arial" panose="020B0604020202020204" pitchFamily="34" charset="0"/>
            </a:pPr>
            <a:endParaRPr lang="en-US" sz="2400" dirty="0"/>
          </a:p>
          <a:p>
            <a:pPr>
              <a:buFont typeface="Arial" panose="020B0604020202020204" pitchFamily="34" charset="0"/>
              <a:buChar char="•"/>
            </a:pPr>
            <a:endParaRPr lang="en-US" sz="1800" dirty="0"/>
          </a:p>
          <a:p>
            <a:endParaRPr lang="en-US" sz="1800" dirty="0"/>
          </a:p>
          <a:p>
            <a:endParaRPr lang="en-US" sz="2000" b="1" dirty="0">
              <a:solidFill>
                <a:schemeClr val="accent4"/>
              </a:solidFill>
            </a:endParaRPr>
          </a:p>
          <a:p>
            <a:endParaRPr lang="en-US" dirty="0">
              <a:solidFill>
                <a:schemeClr val="tx1">
                  <a:lumMod val="75000"/>
                  <a:lumOff val="25000"/>
                </a:schemeClr>
              </a:solidFill>
            </a:endParaRPr>
          </a:p>
          <a:p>
            <a:endParaRPr lang="en-US"/>
          </a:p>
          <a:p>
            <a:endParaRPr lang="en-US"/>
          </a:p>
        </p:txBody>
      </p:sp>
      <p:sp>
        <p:nvSpPr>
          <p:cNvPr id="4" name="Title 3"/>
          <p:cNvSpPr>
            <a:spLocks noGrp="1"/>
          </p:cNvSpPr>
          <p:nvPr>
            <p:ph type="title"/>
          </p:nvPr>
        </p:nvSpPr>
        <p:spPr>
          <a:xfrm>
            <a:off x="2198371" y="-171450"/>
            <a:ext cx="7578725" cy="1600200"/>
          </a:xfrm>
        </p:spPr>
        <p:txBody>
          <a:bodyPr/>
          <a:lstStyle/>
          <a:p>
            <a:pPr algn="ctr">
              <a:buClrTx/>
              <a:buSzTx/>
              <a:buFontTx/>
            </a:pPr>
            <a:r>
              <a:rPr lang="en-IN" altLang="en-US" sz="3600" b="1" dirty="0">
                <a:latin typeface="Calibri" panose="020F0502020204030204" pitchFamily="34" charset="0"/>
                <a:sym typeface="+mn-ea"/>
              </a:rPr>
              <a:t>Approach 3: Capsule Networks</a:t>
            </a:r>
            <a:endParaRPr lang="en-IN" altLang="en-US" sz="3600" b="1" dirty="0">
              <a:latin typeface="Calibri" panose="020F0502020204030204" pitchFamily="34" charset="0"/>
            </a:endParaRPr>
          </a:p>
        </p:txBody>
      </p:sp>
      <p:sp>
        <p:nvSpPr>
          <p:cNvPr id="11" name="Text Box 10"/>
          <p:cNvSpPr txBox="1"/>
          <p:nvPr/>
        </p:nvSpPr>
        <p:spPr>
          <a:xfrm>
            <a:off x="2198371" y="1329691"/>
            <a:ext cx="7794625" cy="5539105"/>
          </a:xfrm>
          <a:prstGeom prst="rect">
            <a:avLst/>
          </a:prstGeom>
          <a:noFill/>
        </p:spPr>
        <p:txBody>
          <a:bodyPr wrap="square" rtlCol="0" anchor="t">
            <a:spAutoFit/>
          </a:bodyPr>
          <a:lstStyle/>
          <a:p>
            <a:pPr marL="342900" indent="-342900">
              <a:buFont typeface="Arial" panose="020B0604020202020204" pitchFamily="34" charset="0"/>
              <a:buChar char="•"/>
            </a:pPr>
            <a:r>
              <a:rPr lang="en-IN" altLang="en-US" sz="2400" dirty="0">
                <a:solidFill>
                  <a:schemeClr val="tx1">
                    <a:lumMod val="75000"/>
                    <a:lumOff val="25000"/>
                  </a:schemeClr>
                </a:solidFill>
                <a:latin typeface="Calibri" panose="020F0502020204030204" pitchFamily="34" charset="0"/>
                <a:ea typeface="Helvetica" charset="0"/>
                <a:cs typeface="Calibri" panose="020F0502020204030204" pitchFamily="34" charset="0"/>
              </a:rPr>
              <a:t>Step 1: Receiving an input vector.</a:t>
            </a:r>
            <a:endParaRPr lang="en-IN" altLang="en-US" sz="2400" dirty="0">
              <a:solidFill>
                <a:schemeClr val="tx1">
                  <a:lumMod val="75000"/>
                  <a:lumOff val="25000"/>
                </a:schemeClr>
              </a:solidFill>
              <a:latin typeface="Calibri" panose="020F0502020204030204" pitchFamily="34" charset="0"/>
              <a:ea typeface="Helvetica" charset="0"/>
              <a:cs typeface="Calibri" panose="020F0502020204030204" pitchFamily="34" charset="0"/>
            </a:endParaRPr>
          </a:p>
          <a:p>
            <a:r>
              <a:rPr lang="en-IN" altLang="en-US" sz="2400" dirty="0">
                <a:solidFill>
                  <a:schemeClr val="tx1">
                    <a:lumMod val="75000"/>
                    <a:lumOff val="25000"/>
                  </a:schemeClr>
                </a:solidFill>
                <a:latin typeface="Calibri" panose="020F0502020204030204" pitchFamily="34" charset="0"/>
                <a:ea typeface="Helvetica" charset="0"/>
                <a:cs typeface="Calibri" panose="020F0502020204030204" pitchFamily="34" charset="0"/>
              </a:rPr>
              <a:t>     u_I</a:t>
            </a:r>
            <a:endParaRPr lang="en-IN" altLang="en-US" sz="2400" dirty="0">
              <a:solidFill>
                <a:schemeClr val="tx1">
                  <a:lumMod val="75000"/>
                  <a:lumOff val="25000"/>
                </a:schemeClr>
              </a:solidFill>
              <a:latin typeface="Calibri" panose="020F0502020204030204" pitchFamily="34" charset="0"/>
              <a:ea typeface="Helvetica" charset="0"/>
              <a:cs typeface="Calibri" panose="020F0502020204030204" pitchFamily="34" charset="0"/>
            </a:endParaRPr>
          </a:p>
          <a:p>
            <a:pPr marL="342900" indent="-342900">
              <a:buFont typeface="Arial" panose="020B0604020202020204" pitchFamily="34" charset="0"/>
              <a:buChar char="•"/>
            </a:pPr>
            <a:r>
              <a:rPr lang="en-IN" altLang="en-US" sz="2400" dirty="0">
                <a:solidFill>
                  <a:schemeClr val="tx1">
                    <a:lumMod val="75000"/>
                    <a:lumOff val="25000"/>
                  </a:schemeClr>
                </a:solidFill>
                <a:latin typeface="Calibri" panose="020F0502020204030204" pitchFamily="34" charset="0"/>
                <a:ea typeface="Helvetica" charset="0"/>
                <a:cs typeface="Calibri" panose="020F0502020204030204" pitchFamily="34" charset="0"/>
              </a:rPr>
              <a:t>Step 2: Applying “affine transformation” or transformation matrix encoding spatial relationships.</a:t>
            </a:r>
            <a:endParaRPr lang="en-IN" altLang="en-US" sz="2400" dirty="0">
              <a:solidFill>
                <a:schemeClr val="tx1">
                  <a:lumMod val="75000"/>
                  <a:lumOff val="25000"/>
                </a:schemeClr>
              </a:solidFill>
              <a:latin typeface="Calibri" panose="020F0502020204030204" pitchFamily="34" charset="0"/>
              <a:ea typeface="Helvetica" charset="0"/>
              <a:cs typeface="Calibri" panose="020F0502020204030204" pitchFamily="34" charset="0"/>
            </a:endParaRPr>
          </a:p>
          <a:p>
            <a:pPr marL="342900" indent="-342900">
              <a:buFont typeface="Arial" panose="020B0604020202020204" pitchFamily="34" charset="0"/>
              <a:buChar char="•"/>
            </a:pPr>
            <a:endParaRPr lang="en-IN" altLang="en-US" sz="2400" dirty="0">
              <a:solidFill>
                <a:schemeClr val="tx1">
                  <a:lumMod val="75000"/>
                  <a:lumOff val="25000"/>
                </a:schemeClr>
              </a:solidFill>
              <a:latin typeface="Calibri" panose="020F0502020204030204" pitchFamily="34" charset="0"/>
              <a:ea typeface="Helvetica" charset="0"/>
              <a:cs typeface="Calibri" panose="020F0502020204030204" pitchFamily="34" charset="0"/>
            </a:endParaRPr>
          </a:p>
          <a:p>
            <a:pPr marL="342900" indent="-342900">
              <a:buFont typeface="Arial" panose="020B0604020202020204" pitchFamily="34" charset="0"/>
              <a:buChar char="•"/>
            </a:pPr>
            <a:r>
              <a:rPr lang="en-IN" altLang="en-US" sz="2400" dirty="0">
                <a:solidFill>
                  <a:schemeClr val="tx1">
                    <a:lumMod val="75000"/>
                    <a:lumOff val="25000"/>
                  </a:schemeClr>
                </a:solidFill>
                <a:latin typeface="Calibri" panose="020F0502020204030204" pitchFamily="34" charset="0"/>
                <a:ea typeface="Helvetica" charset="0"/>
                <a:cs typeface="Calibri" panose="020F0502020204030204" pitchFamily="34" charset="0"/>
              </a:rPr>
              <a:t>Step 3: Applying weighted sum by the C weights, learned by the routing algorithm.</a:t>
            </a:r>
            <a:endParaRPr lang="en-IN" altLang="en-US" sz="2400" dirty="0">
              <a:solidFill>
                <a:schemeClr val="tx1">
                  <a:lumMod val="75000"/>
                  <a:lumOff val="25000"/>
                </a:schemeClr>
              </a:solidFill>
              <a:latin typeface="Calibri" panose="020F0502020204030204" pitchFamily="34" charset="0"/>
              <a:ea typeface="Helvetica" charset="0"/>
              <a:cs typeface="Calibri" panose="020F0502020204030204" pitchFamily="34" charset="0"/>
            </a:endParaRPr>
          </a:p>
          <a:p>
            <a:pPr marL="342900" indent="-342900">
              <a:buFont typeface="Arial" panose="020B0604020202020204" pitchFamily="34" charset="0"/>
              <a:buChar char="•"/>
            </a:pPr>
            <a:endParaRPr lang="en-IN" altLang="en-US" sz="2400" dirty="0">
              <a:solidFill>
                <a:schemeClr val="tx1">
                  <a:lumMod val="75000"/>
                  <a:lumOff val="25000"/>
                </a:schemeClr>
              </a:solidFill>
              <a:latin typeface="Calibri" panose="020F0502020204030204" pitchFamily="34" charset="0"/>
              <a:ea typeface="Helvetica" charset="0"/>
              <a:cs typeface="Calibri" panose="020F0502020204030204" pitchFamily="34" charset="0"/>
            </a:endParaRPr>
          </a:p>
          <a:p>
            <a:pPr marL="342900" indent="-342900">
              <a:buFont typeface="Arial" panose="020B0604020202020204" pitchFamily="34" charset="0"/>
              <a:buChar char="•"/>
            </a:pPr>
            <a:r>
              <a:rPr lang="en-IN" altLang="en-US" sz="2400" dirty="0">
                <a:solidFill>
                  <a:schemeClr val="tx1">
                    <a:lumMod val="75000"/>
                    <a:lumOff val="25000"/>
                  </a:schemeClr>
                </a:solidFill>
                <a:latin typeface="Calibri" panose="020F0502020204030204" pitchFamily="34" charset="0"/>
                <a:ea typeface="Helvetica" charset="0"/>
                <a:cs typeface="Calibri" panose="020F0502020204030204" pitchFamily="34" charset="0"/>
              </a:rPr>
              <a:t>Step 4: Squashing it to 0–1 with the nonlinear “squashing” activation function</a:t>
            </a:r>
            <a:endParaRPr lang="en-IN" altLang="en-US" sz="2400" dirty="0">
              <a:solidFill>
                <a:schemeClr val="tx1">
                  <a:lumMod val="75000"/>
                  <a:lumOff val="25000"/>
                </a:schemeClr>
              </a:solidFill>
              <a:latin typeface="Calibri" panose="020F0502020204030204" pitchFamily="34" charset="0"/>
              <a:ea typeface="Helvetica" charset="0"/>
              <a:cs typeface="Calibri" panose="020F0502020204030204" pitchFamily="34" charset="0"/>
            </a:endParaRPr>
          </a:p>
          <a:p>
            <a:pPr marL="342900" indent="-342900">
              <a:buFont typeface="Arial" panose="020B0604020202020204" pitchFamily="34" charset="0"/>
              <a:buChar char="•"/>
            </a:pPr>
            <a:endParaRPr lang="en-IN" altLang="en-US" sz="2400" dirty="0">
              <a:solidFill>
                <a:schemeClr val="tx1">
                  <a:lumMod val="75000"/>
                  <a:lumOff val="25000"/>
                </a:schemeClr>
              </a:solidFill>
              <a:latin typeface="Calibri" panose="020F0502020204030204" pitchFamily="34" charset="0"/>
              <a:ea typeface="Helvetica" charset="0"/>
              <a:cs typeface="Calibri" panose="020F0502020204030204" pitchFamily="34" charset="0"/>
            </a:endParaRPr>
          </a:p>
          <a:p>
            <a:pPr marL="342900" indent="-342900">
              <a:buFont typeface="Arial" panose="020B0604020202020204" pitchFamily="34" charset="0"/>
              <a:buChar char="•"/>
            </a:pPr>
            <a:r>
              <a:rPr lang="en-IN" altLang="en-US" sz="2400" dirty="0">
                <a:solidFill>
                  <a:schemeClr val="tx1">
                    <a:lumMod val="75000"/>
                    <a:lumOff val="25000"/>
                  </a:schemeClr>
                </a:solidFill>
                <a:latin typeface="Calibri" panose="020F0502020204030204" pitchFamily="34" charset="0"/>
                <a:ea typeface="Helvetica" charset="0"/>
                <a:cs typeface="Calibri" panose="020F0502020204030204" pitchFamily="34" charset="0"/>
              </a:rPr>
              <a:t>The newly vector will then be sent onwards to further layers.</a:t>
            </a:r>
            <a:endParaRPr lang="en-IN" altLang="en-US" sz="2400" dirty="0">
              <a:solidFill>
                <a:schemeClr val="tx1">
                  <a:lumMod val="75000"/>
                  <a:lumOff val="25000"/>
                </a:schemeClr>
              </a:solidFill>
              <a:latin typeface="Calibri" panose="020F0502020204030204" pitchFamily="34" charset="0"/>
              <a:ea typeface="Helvetica" charset="0"/>
              <a:cs typeface="Calibri" panose="020F0502020204030204" pitchFamily="34" charset="0"/>
            </a:endParaRPr>
          </a:p>
          <a:p>
            <a:pPr marL="342900" indent="-342900">
              <a:buFont typeface="Arial" panose="020B0604020202020204" pitchFamily="34" charset="0"/>
              <a:buChar char="•"/>
            </a:pPr>
            <a:endParaRPr lang="en-IN" altLang="en-US" sz="2400" dirty="0">
              <a:solidFill>
                <a:schemeClr val="tx1">
                  <a:lumMod val="75000"/>
                  <a:lumOff val="25000"/>
                </a:schemeClr>
              </a:solidFill>
              <a:latin typeface="Calibri" panose="020F0502020204030204" pitchFamily="34" charset="0"/>
              <a:ea typeface="Helvetica" charset="0"/>
              <a:cs typeface="Calibri" panose="020F0502020204030204" pitchFamily="34" charset="0"/>
            </a:endParaRPr>
          </a:p>
          <a:p>
            <a:endParaRPr lang="en-US"/>
          </a:p>
        </p:txBody>
      </p:sp>
      <p:pic>
        <p:nvPicPr>
          <p:cNvPr id="6" name="Picture 6" descr="IMG_256"/>
          <p:cNvPicPr>
            <a:picLocks noChangeAspect="1"/>
          </p:cNvPicPr>
          <p:nvPr/>
        </p:nvPicPr>
        <p:blipFill>
          <a:blip r:embed="rId1"/>
          <a:stretch>
            <a:fillRect/>
          </a:stretch>
        </p:blipFill>
        <p:spPr>
          <a:xfrm>
            <a:off x="2658745" y="2906396"/>
            <a:ext cx="1131570" cy="288925"/>
          </a:xfrm>
          <a:prstGeom prst="rect">
            <a:avLst/>
          </a:prstGeom>
          <a:noFill/>
          <a:ln w="9525">
            <a:noFill/>
          </a:ln>
        </p:spPr>
      </p:pic>
      <p:pic>
        <p:nvPicPr>
          <p:cNvPr id="7" name="Picture 7" descr="IMG_256"/>
          <p:cNvPicPr>
            <a:picLocks noGrp="1" noChangeAspect="1"/>
          </p:cNvPicPr>
          <p:nvPr>
            <p:ph type="pic" idx="1"/>
          </p:nvPr>
        </p:nvPicPr>
        <p:blipFill>
          <a:blip r:embed="rId2"/>
          <a:stretch>
            <a:fillRect/>
          </a:stretch>
        </p:blipFill>
        <p:spPr>
          <a:xfrm>
            <a:off x="2658745" y="3958591"/>
            <a:ext cx="1071880" cy="362585"/>
          </a:xfrm>
          <a:prstGeom prst="rect">
            <a:avLst/>
          </a:prstGeom>
          <a:noFill/>
          <a:ln w="9525">
            <a:noFill/>
          </a:ln>
        </p:spPr>
      </p:pic>
      <p:pic>
        <p:nvPicPr>
          <p:cNvPr id="8" name="Picture 8" descr="IMG_256"/>
          <p:cNvPicPr>
            <a:picLocks noChangeAspect="1"/>
          </p:cNvPicPr>
          <p:nvPr/>
        </p:nvPicPr>
        <p:blipFill>
          <a:blip r:embed="rId3"/>
          <a:stretch>
            <a:fillRect/>
          </a:stretch>
        </p:blipFill>
        <p:spPr>
          <a:xfrm>
            <a:off x="2658429" y="4979670"/>
            <a:ext cx="1247775" cy="471170"/>
          </a:xfrm>
          <a:prstGeom prst="rect">
            <a:avLst/>
          </a:prstGeom>
          <a:noFill/>
          <a:ln w="9525">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half" idx="2"/>
          </p:nvPr>
        </p:nvSpPr>
        <p:spPr/>
        <p:txBody>
          <a:bodyPr/>
          <a:lstStyle/>
          <a:p>
            <a:pPr>
              <a:buFont typeface="Arial" panose="020B0604020202020204" pitchFamily="34" charset="0"/>
            </a:pPr>
            <a:endParaRPr lang="en-US" sz="2400" dirty="0"/>
          </a:p>
          <a:p>
            <a:pPr>
              <a:buFont typeface="Arial" panose="020B0604020202020204" pitchFamily="34" charset="0"/>
              <a:buChar char="•"/>
            </a:pPr>
            <a:endParaRPr lang="en-US" sz="1800" dirty="0"/>
          </a:p>
          <a:p>
            <a:endParaRPr lang="en-US" sz="1800" dirty="0"/>
          </a:p>
          <a:p>
            <a:endParaRPr lang="en-US" sz="2000" b="1" dirty="0">
              <a:solidFill>
                <a:schemeClr val="accent4"/>
              </a:solidFill>
            </a:endParaRPr>
          </a:p>
          <a:p>
            <a:endParaRPr lang="en-US" dirty="0">
              <a:solidFill>
                <a:schemeClr val="tx1">
                  <a:lumMod val="75000"/>
                  <a:lumOff val="25000"/>
                </a:schemeClr>
              </a:solidFill>
            </a:endParaRPr>
          </a:p>
          <a:p>
            <a:endParaRPr lang="en-US"/>
          </a:p>
          <a:p>
            <a:endParaRPr lang="en-US"/>
          </a:p>
        </p:txBody>
      </p:sp>
      <p:sp>
        <p:nvSpPr>
          <p:cNvPr id="4" name="Title 3"/>
          <p:cNvSpPr>
            <a:spLocks noGrp="1"/>
          </p:cNvSpPr>
          <p:nvPr>
            <p:ph type="title"/>
          </p:nvPr>
        </p:nvSpPr>
        <p:spPr>
          <a:xfrm>
            <a:off x="2198371" y="-171450"/>
            <a:ext cx="7578725" cy="1600200"/>
          </a:xfrm>
        </p:spPr>
        <p:txBody>
          <a:bodyPr/>
          <a:lstStyle/>
          <a:p>
            <a:pPr algn="ctr">
              <a:buClrTx/>
              <a:buSzTx/>
              <a:buFontTx/>
            </a:pPr>
            <a:r>
              <a:rPr lang="en-IN" altLang="en-US" sz="3600" b="1" dirty="0">
                <a:latin typeface="Calibri" panose="020F0502020204030204" pitchFamily="34" charset="0"/>
                <a:sym typeface="+mn-ea"/>
              </a:rPr>
              <a:t>Capsule Networks</a:t>
            </a:r>
            <a:endParaRPr lang="en-IN" altLang="en-US" sz="3600" b="1" dirty="0">
              <a:latin typeface="Calibri" panose="020F0502020204030204" pitchFamily="34" charset="0"/>
            </a:endParaRPr>
          </a:p>
        </p:txBody>
      </p:sp>
      <p:sp>
        <p:nvSpPr>
          <p:cNvPr id="11" name="Text Box 10"/>
          <p:cNvSpPr txBox="1"/>
          <p:nvPr/>
        </p:nvSpPr>
        <p:spPr>
          <a:xfrm>
            <a:off x="2198371" y="1329691"/>
            <a:ext cx="7794625" cy="1106805"/>
          </a:xfrm>
          <a:prstGeom prst="rect">
            <a:avLst/>
          </a:prstGeom>
          <a:noFill/>
        </p:spPr>
        <p:txBody>
          <a:bodyPr wrap="square" rtlCol="0" anchor="t">
            <a:spAutoFit/>
          </a:bodyPr>
          <a:lstStyle/>
          <a:p>
            <a:pPr marL="342900" indent="-342900">
              <a:buFont typeface="Arial" panose="020B0604020202020204" pitchFamily="34" charset="0"/>
              <a:buChar char="•"/>
            </a:pPr>
            <a:endParaRPr lang="en-IN" altLang="en-US" sz="2400" dirty="0">
              <a:solidFill>
                <a:schemeClr val="tx1">
                  <a:lumMod val="75000"/>
                  <a:lumOff val="25000"/>
                </a:schemeClr>
              </a:solidFill>
              <a:latin typeface="Calibri" panose="020F0502020204030204" pitchFamily="34" charset="0"/>
              <a:ea typeface="Helvetica" charset="0"/>
              <a:cs typeface="Calibri" panose="020F0502020204030204" pitchFamily="34" charset="0"/>
            </a:endParaRPr>
          </a:p>
          <a:p>
            <a:pPr marL="342900" indent="-342900">
              <a:buFont typeface="Arial" panose="020B0604020202020204" pitchFamily="34" charset="0"/>
              <a:buChar char="•"/>
            </a:pPr>
            <a:endParaRPr lang="en-IN" altLang="en-US" sz="2400" dirty="0">
              <a:solidFill>
                <a:schemeClr val="tx1">
                  <a:lumMod val="75000"/>
                  <a:lumOff val="25000"/>
                </a:schemeClr>
              </a:solidFill>
              <a:latin typeface="Calibri" panose="020F0502020204030204" pitchFamily="34" charset="0"/>
              <a:ea typeface="Helvetica" charset="0"/>
              <a:cs typeface="Calibri" panose="020F0502020204030204" pitchFamily="34" charset="0"/>
            </a:endParaRPr>
          </a:p>
          <a:p>
            <a:endParaRPr lang="en-US"/>
          </a:p>
        </p:txBody>
      </p:sp>
      <p:pic>
        <p:nvPicPr>
          <p:cNvPr id="5" name="Picture 5"/>
          <p:cNvPicPr>
            <a:picLocks noChangeAspect="1"/>
          </p:cNvPicPr>
          <p:nvPr/>
        </p:nvPicPr>
        <p:blipFill>
          <a:blip r:embed="rId1"/>
          <a:stretch>
            <a:fillRect/>
          </a:stretch>
        </p:blipFill>
        <p:spPr>
          <a:xfrm>
            <a:off x="1472883" y="2651189"/>
            <a:ext cx="4514850" cy="1882140"/>
          </a:xfrm>
          <a:prstGeom prst="rect">
            <a:avLst/>
          </a:prstGeom>
          <a:noFill/>
          <a:ln>
            <a:noFill/>
          </a:ln>
        </p:spPr>
      </p:pic>
      <p:pic>
        <p:nvPicPr>
          <p:cNvPr id="3" name="Picture 2"/>
          <p:cNvPicPr>
            <a:picLocks noChangeAspect="1"/>
          </p:cNvPicPr>
          <p:nvPr/>
        </p:nvPicPr>
        <p:blipFill>
          <a:blip r:embed="rId2"/>
          <a:stretch>
            <a:fillRect/>
          </a:stretch>
        </p:blipFill>
        <p:spPr>
          <a:xfrm>
            <a:off x="6577521" y="1315402"/>
            <a:ext cx="5353050" cy="3990975"/>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6" name="Group 8"/>
          <p:cNvGrpSpPr>
            <a:grpSpLocks noGrp="1" noRot="1" noChangeAspect="1" noMove="1" noResize="1" noUngrp="1"/>
          </p:cNvGrpSpPr>
          <p:nvPr/>
        </p:nvGrpSpPr>
        <p:grpSpPr>
          <a:xfrm>
            <a:off x="9" y="228600"/>
            <a:ext cx="2851523" cy="6638625"/>
            <a:chOff x="2487613" y="285750"/>
            <a:chExt cx="2428875" cy="5654676"/>
          </a:xfrm>
        </p:grpSpPr>
        <p:sp>
          <p:nvSpPr>
            <p:cNvPr id="10"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11"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12"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13"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14"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15"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16"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17"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18"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19"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20"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21"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60" name="Group 22"/>
          <p:cNvGrpSpPr>
            <a:grpSpLocks noGrp="1" noRot="1" noChangeAspect="1" noMove="1" noResize="1" noUngrp="1"/>
          </p:cNvGrpSpPr>
          <p:nvPr/>
        </p:nvGrpSpPr>
        <p:grpSpPr>
          <a:xfrm>
            <a:off x="27224" y="-786"/>
            <a:ext cx="2356675" cy="6854040"/>
            <a:chOff x="6627813" y="194833"/>
            <a:chExt cx="1952625" cy="5678918"/>
          </a:xfrm>
        </p:grpSpPr>
        <p:sp>
          <p:nvSpPr>
            <p:cNvPr id="24"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25"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26"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27"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28"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29"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30"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31"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32"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33"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34"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35"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61" name="Rectangle 36"/>
          <p:cNvSpPr>
            <a:spLocks noGrp="1" noRot="1" noChangeAspect="1" noMove="1" noResize="1" noEditPoints="1" noAdjustHandles="1" noChangeArrowheads="1" noChangeShapeType="1" noTextEdit="1"/>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62" name="Freeform 11"/>
          <p:cNvSpPr>
            <a:spLocks noGrp="1" noRot="1" noChangeAspect="1" noMove="1" noResize="1" noEditPoints="1" noAdjustHandles="1" noChangeArrowheads="1" noChangeShapeType="1" noTextEdit="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useBgFill="1">
        <p:nvSpPr>
          <p:cNvPr id="63" name="Rectangle 40"/>
          <p:cNvSpPr>
            <a:spLocks noGrp="1" noRot="1" noChangeAspect="1" noMove="1" noResize="1" noEditPoints="1" noAdjustHandles="1" noChangeArrowheads="1" noChangeShapeType="1" noTextEdit="1"/>
          </p:cNvSpPr>
          <p:nvPr/>
        </p:nvSpPr>
        <p:spPr>
          <a:xfrm>
            <a:off x="2" y="0"/>
            <a:ext cx="1219199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046019" y="942108"/>
            <a:ext cx="3256550" cy="4969113"/>
          </a:xfrm>
        </p:spPr>
        <p:txBody>
          <a:bodyPr vert="horz" lIns="91440" tIns="45720" rIns="91440" bIns="45720" rtlCol="0" anchor="ctr">
            <a:normAutofit/>
          </a:bodyPr>
          <a:lstStyle/>
          <a:p>
            <a:r>
              <a:rPr lang="en-US" sz="3100" b="1" dirty="0">
                <a:solidFill>
                  <a:schemeClr val="tx2">
                    <a:lumMod val="75000"/>
                  </a:schemeClr>
                </a:solidFill>
              </a:rPr>
              <a:t>Implementation</a:t>
            </a:r>
            <a:endParaRPr lang="en-US" sz="3100" b="1" dirty="0">
              <a:solidFill>
                <a:schemeClr val="tx2">
                  <a:lumMod val="75000"/>
                </a:schemeClr>
              </a:solidFill>
            </a:endParaRPr>
          </a:p>
        </p:txBody>
      </p:sp>
      <p:sp>
        <p:nvSpPr>
          <p:cNvPr id="64" name="Rectangle 42"/>
          <p:cNvSpPr>
            <a:spLocks noGrp="1" noRot="1" noChangeAspect="1" noMove="1" noResize="1" noEditPoints="1" noAdjustHandles="1" noChangeArrowheads="1" noChangeShapeType="1" noTextEdit="1"/>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cxnSp>
        <p:nvCxnSpPr>
          <p:cNvPr id="45" name="Straight Connector 44"/>
          <p:cNvCxnSpPr>
            <a:cxnSpLocks noGrp="1" noRot="1" noChangeAspect="1" noMove="1" noResize="1" noEditPoints="1" noAdjustHandles="1" noChangeArrowheads="1" noChangeShapeType="1"/>
          </p:cNvCxnSpPr>
          <p:nvPr/>
        </p:nvCxnSpPr>
        <p:spPr>
          <a:xfrm>
            <a:off x="4654296" y="1871831"/>
            <a:ext cx="0" cy="3200400"/>
          </a:xfrm>
          <a:prstGeom prst="line">
            <a:avLst/>
          </a:prstGeom>
          <a:ln w="15875">
            <a:solidFill>
              <a:schemeClr val="accent4"/>
            </a:solidFill>
          </a:ln>
        </p:spPr>
        <p:style>
          <a:lnRef idx="1">
            <a:schemeClr val="accent1"/>
          </a:lnRef>
          <a:fillRef idx="0">
            <a:schemeClr val="accent1"/>
          </a:fillRef>
          <a:effectRef idx="0">
            <a:schemeClr val="accent1"/>
          </a:effectRef>
          <a:fontRef idx="minor">
            <a:schemeClr val="tx1"/>
          </a:fontRef>
        </p:style>
      </p:cxnSp>
      <p:grpSp>
        <p:nvGrpSpPr>
          <p:cNvPr id="47" name="Group 46"/>
          <p:cNvGrpSpPr>
            <a:grpSpLocks noGrp="1" noRot="1" noChangeAspect="1" noMove="1" noResize="1" noUngrp="1"/>
          </p:cNvGrpSpPr>
          <p:nvPr/>
        </p:nvGrpSpPr>
        <p:grpSpPr>
          <a:xfrm flipH="1">
            <a:off x="6009967" y="0"/>
            <a:ext cx="6176982" cy="6853245"/>
            <a:chOff x="2487613" y="285750"/>
            <a:chExt cx="2428876" cy="5654676"/>
          </a:xfrm>
          <a:solidFill>
            <a:schemeClr val="bg1">
              <a:alpha val="30000"/>
            </a:schemeClr>
          </a:solidFill>
        </p:grpSpPr>
        <p:sp>
          <p:nvSpPr>
            <p:cNvPr id="48"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grpFill/>
            <a:ln>
              <a:noFill/>
            </a:ln>
          </p:spPr>
        </p:sp>
        <p:sp>
          <p:nvSpPr>
            <p:cNvPr id="49"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grpFill/>
            <a:ln>
              <a:noFill/>
            </a:ln>
          </p:spPr>
        </p:sp>
        <p:sp>
          <p:nvSpPr>
            <p:cNvPr id="50"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grpFill/>
            <a:ln>
              <a:noFill/>
            </a:ln>
          </p:spPr>
        </p:sp>
        <p:sp>
          <p:nvSpPr>
            <p:cNvPr id="51"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grpFill/>
            <a:ln>
              <a:noFill/>
            </a:ln>
          </p:spPr>
        </p:sp>
        <p:sp>
          <p:nvSpPr>
            <p:cNvPr id="52"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grpFill/>
            <a:ln>
              <a:noFill/>
            </a:ln>
          </p:spPr>
        </p:sp>
        <p:sp>
          <p:nvSpPr>
            <p:cNvPr id="53"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grpFill/>
            <a:ln>
              <a:noFill/>
            </a:ln>
          </p:spPr>
        </p:sp>
        <p:sp>
          <p:nvSpPr>
            <p:cNvPr id="54"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grpFill/>
            <a:ln>
              <a:noFill/>
            </a:ln>
          </p:spPr>
        </p:sp>
        <p:sp>
          <p:nvSpPr>
            <p:cNvPr id="55"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grpFill/>
            <a:ln>
              <a:noFill/>
            </a:ln>
          </p:spPr>
        </p:sp>
        <p:sp>
          <p:nvSpPr>
            <p:cNvPr id="56" name="Freeform 19"/>
            <p:cNvSpPr/>
            <p:nvPr/>
          </p:nvSpPr>
          <p:spPr bwMode="auto">
            <a:xfrm>
              <a:off x="3148014" y="468286"/>
              <a:ext cx="1768475" cy="4262464"/>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grpFill/>
            <a:ln>
              <a:noFill/>
            </a:ln>
          </p:spPr>
        </p:sp>
        <p:sp>
          <p:nvSpPr>
            <p:cNvPr id="57"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grpFill/>
            <a:ln>
              <a:noFill/>
            </a:ln>
          </p:spPr>
        </p:sp>
        <p:sp>
          <p:nvSpPr>
            <p:cNvPr id="58"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grpFill/>
            <a:ln>
              <a:noFill/>
            </a:ln>
          </p:spPr>
        </p:sp>
        <p:sp>
          <p:nvSpPr>
            <p:cNvPr id="59"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grpFill/>
            <a:ln>
              <a:noFill/>
            </a:ln>
          </p:spPr>
        </p:sp>
      </p:grpSp>
      <p:sp>
        <p:nvSpPr>
          <p:cNvPr id="4" name="Content Placeholder 3"/>
          <p:cNvSpPr>
            <a:spLocks noGrp="1"/>
          </p:cNvSpPr>
          <p:nvPr>
            <p:ph sz="half" idx="1"/>
          </p:nvPr>
        </p:nvSpPr>
        <p:spPr>
          <a:xfrm>
            <a:off x="5049062" y="942108"/>
            <a:ext cx="6455549" cy="4969114"/>
          </a:xfrm>
        </p:spPr>
        <p:txBody>
          <a:bodyPr vert="horz" lIns="91440" tIns="45720" rIns="91440" bIns="45720" rtlCol="0" anchor="ctr">
            <a:normAutofit/>
          </a:bodyPr>
          <a:lstStyle/>
          <a:p>
            <a:pPr marL="0" indent="0"/>
            <a:endParaRPr lang="en-US" b="1" dirty="0">
              <a:solidFill>
                <a:schemeClr val="tx2">
                  <a:lumMod val="75000"/>
                </a:schemeClr>
              </a:solidFill>
            </a:endParaRPr>
          </a:p>
          <a:p>
            <a:r>
              <a:rPr lang="en-US" dirty="0">
                <a:solidFill>
                  <a:schemeClr val="tx2">
                    <a:lumMod val="75000"/>
                  </a:schemeClr>
                </a:solidFill>
              </a:rPr>
              <a:t>Implementation of the above design shall use the below packages:</a:t>
            </a:r>
            <a:endParaRPr lang="en-US" dirty="0">
              <a:solidFill>
                <a:schemeClr val="tx2">
                  <a:lumMod val="75000"/>
                </a:schemeClr>
              </a:solidFill>
            </a:endParaRPr>
          </a:p>
          <a:p>
            <a:pPr lvl="1"/>
            <a:r>
              <a:rPr lang="en-US" dirty="0" err="1">
                <a:solidFill>
                  <a:schemeClr val="tx2">
                    <a:lumMod val="75000"/>
                  </a:schemeClr>
                </a:solidFill>
              </a:rPr>
              <a:t>Py</a:t>
            </a:r>
            <a:r>
              <a:rPr lang="en-US" dirty="0">
                <a:solidFill>
                  <a:schemeClr val="tx2">
                    <a:lumMod val="75000"/>
                  </a:schemeClr>
                </a:solidFill>
              </a:rPr>
              <a:t>-Torch (Deep Learning Modelling)</a:t>
            </a:r>
            <a:endParaRPr lang="en-US" dirty="0">
              <a:solidFill>
                <a:schemeClr val="tx2">
                  <a:lumMod val="75000"/>
                </a:schemeClr>
              </a:solidFill>
            </a:endParaRPr>
          </a:p>
          <a:p>
            <a:pPr lvl="1"/>
            <a:r>
              <a:rPr lang="en-US" dirty="0">
                <a:solidFill>
                  <a:schemeClr val="tx2">
                    <a:lumMod val="75000"/>
                  </a:schemeClr>
                </a:solidFill>
              </a:rPr>
              <a:t>MNE (Filter Band implementations for EEG)</a:t>
            </a:r>
            <a:endParaRPr lang="en-US" dirty="0">
              <a:solidFill>
                <a:schemeClr val="tx2">
                  <a:lumMod val="75000"/>
                </a:schemeClr>
              </a:solidFill>
            </a:endParaRPr>
          </a:p>
          <a:p>
            <a:pPr lvl="2"/>
            <a:r>
              <a:rPr lang="en-US" dirty="0">
                <a:solidFill>
                  <a:schemeClr val="tx2">
                    <a:lumMod val="75000"/>
                  </a:schemeClr>
                </a:solidFill>
              </a:rPr>
              <a:t>Magnetoencephalography (MEG) and Electroencephalography (EEG) in python</a:t>
            </a:r>
            <a:endParaRPr lang="en-US" dirty="0">
              <a:solidFill>
                <a:schemeClr val="tx2">
                  <a:lumMod val="75000"/>
                </a:schemeClr>
              </a:solidFill>
            </a:endParaRPr>
          </a:p>
          <a:p>
            <a:pPr lvl="1"/>
            <a:r>
              <a:rPr lang="en-US" dirty="0">
                <a:solidFill>
                  <a:schemeClr val="tx2">
                    <a:lumMod val="75000"/>
                  </a:schemeClr>
                </a:solidFill>
              </a:rPr>
              <a:t>Python (All of the above code and any supplementary packages such as Matplotlib, Scikit-Learn)</a:t>
            </a:r>
            <a:endParaRPr lang="en-US" dirty="0">
              <a:solidFill>
                <a:schemeClr val="tx2">
                  <a:lumMod val="75000"/>
                </a:schemeClr>
              </a:solidFill>
            </a:endParaRPr>
          </a:p>
          <a:p>
            <a:endParaRPr lang="en-US" dirty="0">
              <a:solidFill>
                <a:schemeClr val="tx2">
                  <a:lumMod val="75000"/>
                </a:schemeClr>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07828" y="171511"/>
            <a:ext cx="8911687" cy="856140"/>
          </a:xfrm>
        </p:spPr>
        <p:txBody>
          <a:bodyPr/>
          <a:lstStyle/>
          <a:p>
            <a:r>
              <a:rPr lang="en-GB" b="1" dirty="0"/>
              <a:t>Problem Description</a:t>
            </a:r>
            <a:endParaRPr lang="en-SG" b="1" dirty="0"/>
          </a:p>
        </p:txBody>
      </p:sp>
      <p:sp>
        <p:nvSpPr>
          <p:cNvPr id="3" name="Content Placeholder 2"/>
          <p:cNvSpPr>
            <a:spLocks noGrp="1"/>
          </p:cNvSpPr>
          <p:nvPr>
            <p:ph sz="half" idx="1"/>
          </p:nvPr>
        </p:nvSpPr>
        <p:spPr>
          <a:xfrm>
            <a:off x="933665" y="1240026"/>
            <a:ext cx="7083724" cy="4377948"/>
          </a:xfrm>
        </p:spPr>
        <p:txBody>
          <a:bodyPr>
            <a:normAutofit/>
          </a:bodyPr>
          <a:lstStyle/>
          <a:p>
            <a:pPr algn="just"/>
            <a:r>
              <a:rPr lang="en-US" dirty="0"/>
              <a:t>Help patients with neurological disabilities perform basic activities of daily life</a:t>
            </a:r>
            <a:endParaRPr lang="en-US" dirty="0"/>
          </a:p>
          <a:p>
            <a:pPr lvl="1" algn="just"/>
            <a:r>
              <a:rPr lang="en-US" dirty="0"/>
              <a:t>Currently, there are no </a:t>
            </a:r>
            <a:r>
              <a:rPr lang="en-US" b="1" dirty="0"/>
              <a:t>realistic</a:t>
            </a:r>
            <a:r>
              <a:rPr lang="en-US" dirty="0"/>
              <a:t>, </a:t>
            </a:r>
            <a:r>
              <a:rPr lang="en-US" b="1" dirty="0"/>
              <a:t>affordable</a:t>
            </a:r>
            <a:r>
              <a:rPr lang="en-US" dirty="0"/>
              <a:t> or </a:t>
            </a:r>
            <a:r>
              <a:rPr lang="en-US" b="1" dirty="0"/>
              <a:t>low-risk</a:t>
            </a:r>
            <a:r>
              <a:rPr lang="en-US" dirty="0"/>
              <a:t> options</a:t>
            </a:r>
            <a:endParaRPr lang="en-US" dirty="0"/>
          </a:p>
          <a:p>
            <a:pPr algn="just"/>
            <a:r>
              <a:rPr lang="en-US" dirty="0"/>
              <a:t>Machine Learning Algorithms for </a:t>
            </a:r>
            <a:r>
              <a:rPr lang="en-US" b="1" dirty="0"/>
              <a:t>classifying different EEG signals </a:t>
            </a:r>
            <a:r>
              <a:rPr lang="en-US" dirty="0"/>
              <a:t>produced by brain for different activities</a:t>
            </a:r>
            <a:endParaRPr lang="en-SG" dirty="0"/>
          </a:p>
          <a:p>
            <a:pPr algn="just"/>
            <a:endParaRPr lang="en-US" dirty="0"/>
          </a:p>
          <a:p>
            <a:pPr algn="just"/>
            <a:r>
              <a:rPr lang="en-US" dirty="0"/>
              <a:t>Brain-computer interface (BCI) system to provide communication method for conveying brain messages </a:t>
            </a:r>
            <a:endParaRPr lang="en-US" dirty="0"/>
          </a:p>
          <a:p>
            <a:pPr lvl="1" algn="just"/>
            <a:endParaRPr lang="en-US" dirty="0"/>
          </a:p>
        </p:txBody>
      </p:sp>
      <p:sp>
        <p:nvSpPr>
          <p:cNvPr id="16" name="TextBox 15"/>
          <p:cNvSpPr txBox="1"/>
          <p:nvPr/>
        </p:nvSpPr>
        <p:spPr>
          <a:xfrm>
            <a:off x="8472906" y="6230170"/>
            <a:ext cx="3645016" cy="276999"/>
          </a:xfrm>
          <a:prstGeom prst="rect">
            <a:avLst/>
          </a:prstGeom>
          <a:noFill/>
        </p:spPr>
        <p:txBody>
          <a:bodyPr wrap="square" rtlCol="0">
            <a:spAutoFit/>
          </a:bodyPr>
          <a:lstStyle/>
          <a:p>
            <a:r>
              <a:rPr lang="en-SG" sz="1200" dirty="0"/>
              <a:t>Figure 1: Patient with neurological disabilities</a:t>
            </a:r>
            <a:endParaRPr lang="en-SG" sz="1200" dirty="0"/>
          </a:p>
        </p:txBody>
      </p:sp>
      <p:pic>
        <p:nvPicPr>
          <p:cNvPr id="9" name="Picture 8"/>
          <p:cNvPicPr>
            <a:picLocks noChangeAspect="1"/>
          </p:cNvPicPr>
          <p:nvPr/>
        </p:nvPicPr>
        <p:blipFill>
          <a:blip r:embed="rId1"/>
          <a:stretch>
            <a:fillRect/>
          </a:stretch>
        </p:blipFill>
        <p:spPr>
          <a:xfrm>
            <a:off x="8472906" y="4225387"/>
            <a:ext cx="3514987" cy="184536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57" name="Group 56"/>
          <p:cNvGrpSpPr>
            <a:grpSpLocks noGrp="1" noRot="1" noChangeAspect="1" noMove="1" noResize="1" noUngrp="1"/>
          </p:cNvGrpSpPr>
          <p:nvPr/>
        </p:nvGrpSpPr>
        <p:grpSpPr>
          <a:xfrm>
            <a:off x="9" y="228600"/>
            <a:ext cx="2851523" cy="6638625"/>
            <a:chOff x="2487613" y="285750"/>
            <a:chExt cx="2428875" cy="5654676"/>
          </a:xfrm>
        </p:grpSpPr>
        <p:sp>
          <p:nvSpPr>
            <p:cNvPr id="58"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59"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60"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61"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62"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63"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64"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65"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66"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67"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68"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69"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71" name="Group 70"/>
          <p:cNvGrpSpPr>
            <a:grpSpLocks noGrp="1" noRot="1" noChangeAspect="1" noMove="1" noResize="1" noUngrp="1"/>
          </p:cNvGrpSpPr>
          <p:nvPr/>
        </p:nvGrpSpPr>
        <p:grpSpPr>
          <a:xfrm>
            <a:off x="27224" y="-786"/>
            <a:ext cx="2356675" cy="6854040"/>
            <a:chOff x="6627813" y="194833"/>
            <a:chExt cx="1952625" cy="5678918"/>
          </a:xfrm>
        </p:grpSpPr>
        <p:sp>
          <p:nvSpPr>
            <p:cNvPr id="72"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73"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74"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75"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76"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77"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78"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79"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80"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81"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82"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83"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85" name="Rectangle 84"/>
          <p:cNvSpPr>
            <a:spLocks noGrp="1" noRot="1" noChangeAspect="1" noMove="1" noResize="1" noEditPoints="1" noAdjustHandles="1" noChangeArrowheads="1" noChangeShapeType="1" noTextEdit="1"/>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87" name="Freeform 6"/>
          <p:cNvSpPr>
            <a:spLocks noGrp="1" noRot="1" noChangeAspect="1" noMove="1" noResize="1" noEditPoints="1" noAdjustHandles="1" noChangeArrowheads="1" noChangeShapeType="1" noTextEdit="1"/>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useBgFill="1">
        <p:nvSpPr>
          <p:cNvPr id="89" name="Rectangle 88"/>
          <p:cNvSpPr>
            <a:spLocks noGrp="1" noRot="1" noChangeAspect="1" noMove="1" noResize="1" noEditPoints="1" noAdjustHandles="1" noChangeArrowheads="1" noChangeShapeType="1" noTextEdit="1"/>
          </p:cNvSpPr>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1" name="Group 90"/>
          <p:cNvGrpSpPr>
            <a:grpSpLocks noGrp="1" noRot="1" noChangeAspect="1" noMove="1" noResize="1" noUngrp="1"/>
          </p:cNvGrpSpPr>
          <p:nvPr/>
        </p:nvGrpSpPr>
        <p:grpSpPr>
          <a:xfrm>
            <a:off x="9" y="228600"/>
            <a:ext cx="2851523" cy="6638625"/>
            <a:chOff x="2487613" y="285750"/>
            <a:chExt cx="2428875" cy="5654676"/>
          </a:xfrm>
        </p:grpSpPr>
        <p:sp>
          <p:nvSpPr>
            <p:cNvPr id="92"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93"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94"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95"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96"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97"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98"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99"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100"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101"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102"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103"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sp>
        <p:nvSpPr>
          <p:cNvPr id="4" name="Title 3"/>
          <p:cNvSpPr>
            <a:spLocks noGrp="1"/>
          </p:cNvSpPr>
          <p:nvPr>
            <p:ph type="title"/>
          </p:nvPr>
        </p:nvSpPr>
        <p:spPr>
          <a:xfrm>
            <a:off x="2589213" y="657945"/>
            <a:ext cx="8915399" cy="1162423"/>
          </a:xfrm>
        </p:spPr>
        <p:txBody>
          <a:bodyPr vert="horz" lIns="91440" tIns="45720" rIns="91440" bIns="45720" rtlCol="0" anchor="b">
            <a:normAutofit/>
          </a:bodyPr>
          <a:lstStyle/>
          <a:p>
            <a:pPr>
              <a:buClrTx/>
              <a:buSzTx/>
            </a:pPr>
            <a:r>
              <a:rPr lang="en-US" sz="5400" b="1">
                <a:sym typeface="+mn-ea"/>
              </a:rPr>
              <a:t>Experimental Results</a:t>
            </a:r>
            <a:endParaRPr lang="en-US" sz="5400" b="1">
              <a:sym typeface="+mn-ea"/>
            </a:endParaRPr>
          </a:p>
        </p:txBody>
      </p:sp>
      <p:grpSp>
        <p:nvGrpSpPr>
          <p:cNvPr id="105" name="Group 104"/>
          <p:cNvGrpSpPr>
            <a:grpSpLocks noGrp="1" noRot="1" noChangeAspect="1" noMove="1" noResize="1" noUngrp="1"/>
          </p:cNvGrpSpPr>
          <p:nvPr/>
        </p:nvGrpSpPr>
        <p:grpSpPr>
          <a:xfrm>
            <a:off x="27224" y="-786"/>
            <a:ext cx="2356675" cy="6854040"/>
            <a:chOff x="6627813" y="194833"/>
            <a:chExt cx="1952625" cy="5678918"/>
          </a:xfrm>
        </p:grpSpPr>
        <p:sp>
          <p:nvSpPr>
            <p:cNvPr id="106"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07"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08"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09"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10"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11"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12"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13"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14"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115"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116"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117"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119" name="Rectangle 118"/>
          <p:cNvSpPr>
            <a:spLocks noGrp="1" noRot="1" noChangeAspect="1" noMove="1" noResize="1" noEditPoints="1" noAdjustHandles="1" noChangeArrowheads="1" noChangeShapeType="1" noTextEdit="1"/>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121" name="Freeform 33"/>
          <p:cNvSpPr>
            <a:spLocks noGrp="1" noRot="1" noChangeAspect="1" noMove="1" noResize="1" noEditPoints="1" noAdjustHandles="1" noChangeArrowheads="1" noChangeShapeType="1" noTextEdit="1"/>
          </p:cNvSpPr>
          <p:nvPr/>
        </p:nvSpPr>
        <p:spPr bwMode="auto">
          <a:xfrm>
            <a:off x="0" y="4753578"/>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11" name="Text Box 10"/>
          <p:cNvSpPr txBox="1"/>
          <p:nvPr/>
        </p:nvSpPr>
        <p:spPr>
          <a:xfrm>
            <a:off x="2181861" y="1043941"/>
            <a:ext cx="7938135" cy="907941"/>
          </a:xfrm>
          <a:prstGeom prst="rect">
            <a:avLst/>
          </a:prstGeom>
          <a:noFill/>
        </p:spPr>
        <p:txBody>
          <a:bodyPr wrap="square" rtlCol="0" anchor="t">
            <a:spAutoFit/>
          </a:bodyPr>
          <a:lstStyle/>
          <a:p>
            <a:pPr marL="342900" indent="-342900">
              <a:spcAft>
                <a:spcPts val="600"/>
              </a:spcAft>
              <a:buFont typeface="Arial" panose="020B0604020202020204" pitchFamily="34" charset="0"/>
              <a:buChar char="•"/>
            </a:pPr>
            <a:endParaRPr lang="en-US" sz="2400">
              <a:solidFill>
                <a:schemeClr val="tx1">
                  <a:lumMod val="75000"/>
                  <a:lumOff val="25000"/>
                </a:schemeClr>
              </a:solidFill>
              <a:latin typeface="Calibri" panose="020F0502020204030204" pitchFamily="34" charset="0"/>
              <a:ea typeface="Helvetica" charset="0"/>
              <a:cs typeface="Calibri" panose="020F0502020204030204" pitchFamily="34" charset="0"/>
            </a:endParaRPr>
          </a:p>
          <a:p>
            <a:pPr marL="342900" indent="-342900">
              <a:spcAft>
                <a:spcPts val="600"/>
              </a:spcAft>
              <a:buFont typeface="Arial" panose="020B0604020202020204" pitchFamily="34" charset="0"/>
              <a:buChar char="•"/>
            </a:pPr>
            <a:endParaRPr lang="en-US" sz="2400">
              <a:solidFill>
                <a:schemeClr val="tx1">
                  <a:lumMod val="75000"/>
                  <a:lumOff val="25000"/>
                </a:schemeClr>
              </a:solidFill>
              <a:latin typeface="Calibri" panose="020F0502020204030204" pitchFamily="34" charset="0"/>
              <a:ea typeface="Helvetica" charset="0"/>
              <a:cs typeface="Calibri" panose="020F0502020204030204" pitchFamily="34" charset="0"/>
            </a:endParaRPr>
          </a:p>
        </p:txBody>
      </p:sp>
      <p:graphicFrame>
        <p:nvGraphicFramePr>
          <p:cNvPr id="5" name="Table 4"/>
          <p:cNvGraphicFramePr>
            <a:graphicFrameLocks noGrp="1"/>
          </p:cNvGraphicFramePr>
          <p:nvPr/>
        </p:nvGraphicFramePr>
        <p:xfrm>
          <a:off x="2589370" y="2520406"/>
          <a:ext cx="8915401" cy="2839145"/>
        </p:xfrm>
        <a:graphic>
          <a:graphicData uri="http://schemas.openxmlformats.org/drawingml/2006/table">
            <a:tbl>
              <a:tblPr firstRow="1" bandRow="1"/>
              <a:tblGrid>
                <a:gridCol w="6764383"/>
                <a:gridCol w="2151018"/>
              </a:tblGrid>
              <a:tr h="567829">
                <a:tc>
                  <a:txBody>
                    <a:bodyPr/>
                    <a:lstStyle/>
                    <a:p>
                      <a:pPr algn="l" fontAlgn="b"/>
                      <a:r>
                        <a:rPr lang="en-US" sz="3300" b="1" i="0" u="none" strike="noStrike">
                          <a:solidFill>
                            <a:srgbClr val="FFFFFF"/>
                          </a:solidFill>
                          <a:effectLst/>
                          <a:latin typeface="Calibri" panose="020F0502020204030204" pitchFamily="34" charset="0"/>
                        </a:rPr>
                        <a:t>Algorithm</a:t>
                      </a:r>
                      <a:endParaRPr lang="en-US" sz="3300" b="1" i="0" u="none" strike="noStrike">
                        <a:solidFill>
                          <a:srgbClr val="FFFFFF"/>
                        </a:solidFill>
                        <a:effectLst/>
                        <a:latin typeface="Calibri" panose="020F0502020204030204" pitchFamily="34" charset="0"/>
                      </a:endParaRPr>
                    </a:p>
                  </a:txBody>
                  <a:tcPr marL="28333" marR="28333" marT="28333"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70AD47"/>
                    </a:solidFill>
                  </a:tcPr>
                </a:tc>
                <a:tc>
                  <a:txBody>
                    <a:bodyPr/>
                    <a:lstStyle/>
                    <a:p>
                      <a:pPr algn="l" fontAlgn="b"/>
                      <a:r>
                        <a:rPr lang="en-US" sz="3300" b="1" i="0" u="none" strike="noStrike">
                          <a:solidFill>
                            <a:srgbClr val="FFFFFF"/>
                          </a:solidFill>
                          <a:effectLst/>
                          <a:latin typeface="Calibri" panose="020F0502020204030204" pitchFamily="34" charset="0"/>
                        </a:rPr>
                        <a:t>Accuracy</a:t>
                      </a:r>
                      <a:endParaRPr lang="en-US" sz="3300" b="1" i="0" u="none" strike="noStrike">
                        <a:solidFill>
                          <a:srgbClr val="FFFFFF"/>
                        </a:solidFill>
                        <a:effectLst/>
                        <a:latin typeface="Calibri" panose="020F0502020204030204" pitchFamily="34" charset="0"/>
                      </a:endParaRPr>
                    </a:p>
                  </a:txBody>
                  <a:tcPr marL="28333" marR="28333" marT="28333"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70AD47"/>
                    </a:solidFill>
                  </a:tcPr>
                </a:tc>
              </a:tr>
              <a:tr h="567829">
                <a:tc>
                  <a:txBody>
                    <a:bodyPr/>
                    <a:lstStyle/>
                    <a:p>
                      <a:pPr algn="l" fontAlgn="b"/>
                      <a:r>
                        <a:rPr lang="en-US" sz="3300" b="0" i="0" u="none" strike="noStrike">
                          <a:solidFill>
                            <a:srgbClr val="000000"/>
                          </a:solidFill>
                          <a:effectLst/>
                          <a:latin typeface="Calibri" panose="020F0502020204030204" pitchFamily="34" charset="0"/>
                        </a:rPr>
                        <a:t>CNN(1D)</a:t>
                      </a:r>
                      <a:endParaRPr lang="en-US" sz="3300" b="0" i="0" u="none" strike="noStrike">
                        <a:solidFill>
                          <a:srgbClr val="000000"/>
                        </a:solidFill>
                        <a:effectLst/>
                        <a:latin typeface="Calibri" panose="020F0502020204030204" pitchFamily="34" charset="0"/>
                      </a:endParaRPr>
                    </a:p>
                  </a:txBody>
                  <a:tcPr marL="28333" marR="28333" marT="28333" marB="0" anchor="b">
                    <a:lnL>
                      <a:noFill/>
                    </a:lnL>
                    <a:lnR>
                      <a:noFill/>
                    </a:lnR>
                    <a:lnT w="12700" cap="flat" cmpd="sng" algn="ctr">
                      <a:solidFill>
                        <a:srgbClr val="000000"/>
                      </a:solidFill>
                      <a:prstDash val="solid"/>
                      <a:round/>
                      <a:headEnd type="none" w="med" len="med"/>
                      <a:tailEnd type="none" w="med" len="med"/>
                    </a:lnT>
                    <a:lnB>
                      <a:noFill/>
                    </a:lnB>
                    <a:solidFill>
                      <a:srgbClr val="D9D9D9"/>
                    </a:solidFill>
                  </a:tcPr>
                </a:tc>
                <a:tc>
                  <a:txBody>
                    <a:bodyPr/>
                    <a:lstStyle/>
                    <a:p>
                      <a:pPr algn="r" fontAlgn="b"/>
                      <a:r>
                        <a:rPr lang="en-US" sz="3300" b="0" i="0" u="none" strike="noStrike">
                          <a:solidFill>
                            <a:srgbClr val="000000"/>
                          </a:solidFill>
                          <a:effectLst/>
                          <a:latin typeface="Calibri" panose="020F0502020204030204" pitchFamily="34" charset="0"/>
                        </a:rPr>
                        <a:t>87.7</a:t>
                      </a:r>
                      <a:endParaRPr lang="en-US" sz="3300" b="0" i="0" u="none" strike="noStrike">
                        <a:solidFill>
                          <a:srgbClr val="000000"/>
                        </a:solidFill>
                        <a:effectLst/>
                        <a:latin typeface="Calibri" panose="020F0502020204030204" pitchFamily="34" charset="0"/>
                      </a:endParaRPr>
                    </a:p>
                  </a:txBody>
                  <a:tcPr marL="28333" marR="28333" marT="28333" marB="0" anchor="b">
                    <a:lnL>
                      <a:noFill/>
                    </a:lnL>
                    <a:lnR>
                      <a:noFill/>
                    </a:lnR>
                    <a:lnT w="12700" cap="flat" cmpd="sng" algn="ctr">
                      <a:solidFill>
                        <a:srgbClr val="000000"/>
                      </a:solidFill>
                      <a:prstDash val="solid"/>
                      <a:round/>
                      <a:headEnd type="none" w="med" len="med"/>
                      <a:tailEnd type="none" w="med" len="med"/>
                    </a:lnT>
                    <a:lnB>
                      <a:noFill/>
                    </a:lnB>
                    <a:solidFill>
                      <a:srgbClr val="D9D9D9"/>
                    </a:solidFill>
                  </a:tcPr>
                </a:tc>
              </a:tr>
              <a:tr h="567829">
                <a:tc>
                  <a:txBody>
                    <a:bodyPr/>
                    <a:lstStyle/>
                    <a:p>
                      <a:pPr algn="l" fontAlgn="b"/>
                      <a:r>
                        <a:rPr lang="en-US" sz="3300" b="0" i="0" u="none" strike="noStrike">
                          <a:solidFill>
                            <a:srgbClr val="000000"/>
                          </a:solidFill>
                          <a:effectLst/>
                          <a:latin typeface="Calibri" panose="020F0502020204030204" pitchFamily="34" charset="0"/>
                        </a:rPr>
                        <a:t>CNN(1D)+LSTM</a:t>
                      </a:r>
                      <a:endParaRPr lang="en-US" sz="3300" b="0" i="0" u="none" strike="noStrike">
                        <a:solidFill>
                          <a:srgbClr val="000000"/>
                        </a:solidFill>
                        <a:effectLst/>
                        <a:latin typeface="Calibri" panose="020F0502020204030204" pitchFamily="34" charset="0"/>
                      </a:endParaRPr>
                    </a:p>
                  </a:txBody>
                  <a:tcPr marL="28333" marR="28333" marT="28333" marB="0" anchor="b">
                    <a:lnL>
                      <a:noFill/>
                    </a:lnL>
                    <a:lnR>
                      <a:noFill/>
                    </a:lnR>
                    <a:lnT>
                      <a:noFill/>
                    </a:lnT>
                    <a:lnB>
                      <a:noFill/>
                    </a:lnB>
                    <a:solidFill>
                      <a:srgbClr val="D9D9D9"/>
                    </a:solidFill>
                  </a:tcPr>
                </a:tc>
                <a:tc>
                  <a:txBody>
                    <a:bodyPr/>
                    <a:lstStyle/>
                    <a:p>
                      <a:pPr algn="r" fontAlgn="b"/>
                      <a:r>
                        <a:rPr lang="en-US" sz="3300" b="0" i="0" u="none" strike="noStrike">
                          <a:solidFill>
                            <a:srgbClr val="000000"/>
                          </a:solidFill>
                          <a:effectLst/>
                          <a:latin typeface="Calibri" panose="020F0502020204030204" pitchFamily="34" charset="0"/>
                        </a:rPr>
                        <a:t>96.74</a:t>
                      </a:r>
                      <a:endParaRPr lang="en-US" sz="3300" b="0" i="0" u="none" strike="noStrike">
                        <a:solidFill>
                          <a:srgbClr val="000000"/>
                        </a:solidFill>
                        <a:effectLst/>
                        <a:latin typeface="Calibri" panose="020F0502020204030204" pitchFamily="34" charset="0"/>
                      </a:endParaRPr>
                    </a:p>
                  </a:txBody>
                  <a:tcPr marL="28333" marR="28333" marT="28333" marB="0" anchor="b">
                    <a:lnL>
                      <a:noFill/>
                    </a:lnL>
                    <a:lnR>
                      <a:noFill/>
                    </a:lnR>
                    <a:lnT>
                      <a:noFill/>
                    </a:lnT>
                    <a:lnB>
                      <a:noFill/>
                    </a:lnB>
                    <a:solidFill>
                      <a:srgbClr val="D9D9D9"/>
                    </a:solidFill>
                  </a:tcPr>
                </a:tc>
              </a:tr>
              <a:tr h="567829">
                <a:tc>
                  <a:txBody>
                    <a:bodyPr/>
                    <a:lstStyle/>
                    <a:p>
                      <a:pPr algn="l" fontAlgn="b"/>
                      <a:r>
                        <a:rPr lang="en-US" sz="3300" b="0" i="0" u="none" strike="noStrike">
                          <a:solidFill>
                            <a:srgbClr val="000000"/>
                          </a:solidFill>
                          <a:effectLst/>
                          <a:latin typeface="Calibri" panose="020F0502020204030204" pitchFamily="34" charset="0"/>
                        </a:rPr>
                        <a:t>CNN(1D)+LSTM - K Fold</a:t>
                      </a:r>
                      <a:endParaRPr lang="en-US" sz="3300" b="0" i="0" u="none" strike="noStrike">
                        <a:solidFill>
                          <a:srgbClr val="000000"/>
                        </a:solidFill>
                        <a:effectLst/>
                        <a:latin typeface="Calibri" panose="020F0502020204030204" pitchFamily="34" charset="0"/>
                      </a:endParaRPr>
                    </a:p>
                  </a:txBody>
                  <a:tcPr marL="28333" marR="28333" marT="28333" marB="0" anchor="b">
                    <a:lnL>
                      <a:noFill/>
                    </a:lnL>
                    <a:lnR>
                      <a:noFill/>
                    </a:lnR>
                    <a:lnT>
                      <a:noFill/>
                    </a:lnT>
                    <a:lnB>
                      <a:noFill/>
                    </a:lnB>
                  </a:tcPr>
                </a:tc>
                <a:tc>
                  <a:txBody>
                    <a:bodyPr/>
                    <a:lstStyle/>
                    <a:p>
                      <a:pPr algn="r" fontAlgn="b"/>
                      <a:r>
                        <a:rPr lang="en-US" sz="3300" b="0" i="0" u="none" strike="noStrike">
                          <a:solidFill>
                            <a:srgbClr val="000000"/>
                          </a:solidFill>
                          <a:effectLst/>
                          <a:latin typeface="Calibri" panose="020F0502020204030204" pitchFamily="34" charset="0"/>
                        </a:rPr>
                        <a:t>87.758</a:t>
                      </a:r>
                      <a:endParaRPr lang="en-US" sz="3300" b="0" i="0" u="none" strike="noStrike">
                        <a:solidFill>
                          <a:srgbClr val="000000"/>
                        </a:solidFill>
                        <a:effectLst/>
                        <a:latin typeface="Calibri" panose="020F0502020204030204" pitchFamily="34" charset="0"/>
                      </a:endParaRPr>
                    </a:p>
                  </a:txBody>
                  <a:tcPr marL="28333" marR="28333" marT="28333" marB="0" anchor="b">
                    <a:lnL>
                      <a:noFill/>
                    </a:lnL>
                    <a:lnR>
                      <a:noFill/>
                    </a:lnR>
                    <a:lnT>
                      <a:noFill/>
                    </a:lnT>
                    <a:lnB>
                      <a:noFill/>
                    </a:lnB>
                  </a:tcPr>
                </a:tc>
              </a:tr>
              <a:tr h="567829">
                <a:tc>
                  <a:txBody>
                    <a:bodyPr/>
                    <a:lstStyle/>
                    <a:p>
                      <a:pPr algn="l" fontAlgn="b"/>
                      <a:r>
                        <a:rPr lang="en-US" sz="3300" b="0" i="0" u="none" strike="noStrike">
                          <a:solidFill>
                            <a:srgbClr val="000000"/>
                          </a:solidFill>
                          <a:effectLst/>
                          <a:latin typeface="Calibri" panose="020F0502020204030204" pitchFamily="34" charset="0"/>
                        </a:rPr>
                        <a:t>Capsule Network</a:t>
                      </a:r>
                      <a:endParaRPr lang="en-US" sz="3300" b="0" i="0" u="none" strike="noStrike">
                        <a:solidFill>
                          <a:srgbClr val="000000"/>
                        </a:solidFill>
                        <a:effectLst/>
                        <a:latin typeface="Calibri" panose="020F0502020204030204" pitchFamily="34" charset="0"/>
                      </a:endParaRPr>
                    </a:p>
                  </a:txBody>
                  <a:tcPr marL="28333" marR="28333" marT="28333" marB="0" anchor="b">
                    <a:lnL>
                      <a:noFill/>
                    </a:lnL>
                    <a:lnR>
                      <a:noFill/>
                    </a:lnR>
                    <a:lnT>
                      <a:noFill/>
                    </a:lnT>
                    <a:lnB w="12700" cap="flat" cmpd="sng" algn="ctr">
                      <a:solidFill>
                        <a:srgbClr val="000000"/>
                      </a:solidFill>
                      <a:prstDash val="solid"/>
                      <a:round/>
                      <a:headEnd type="none" w="med" len="med"/>
                      <a:tailEnd type="none" w="med" len="med"/>
                    </a:lnB>
                    <a:solidFill>
                      <a:srgbClr val="D9D9D9"/>
                    </a:solidFill>
                  </a:tcPr>
                </a:tc>
                <a:tc>
                  <a:txBody>
                    <a:bodyPr/>
                    <a:lstStyle/>
                    <a:p>
                      <a:pPr algn="r" fontAlgn="b"/>
                      <a:r>
                        <a:rPr lang="en-US" sz="3300" b="0" i="0" u="none" strike="noStrike">
                          <a:solidFill>
                            <a:srgbClr val="000000"/>
                          </a:solidFill>
                          <a:effectLst/>
                          <a:latin typeface="Calibri" panose="020F0502020204030204" pitchFamily="34" charset="0"/>
                        </a:rPr>
                        <a:t>97.58</a:t>
                      </a:r>
                      <a:endParaRPr lang="en-US" sz="3300" b="0" i="0" u="none" strike="noStrike">
                        <a:solidFill>
                          <a:srgbClr val="000000"/>
                        </a:solidFill>
                        <a:effectLst/>
                        <a:latin typeface="Calibri" panose="020F0502020204030204" pitchFamily="34" charset="0"/>
                      </a:endParaRPr>
                    </a:p>
                  </a:txBody>
                  <a:tcPr marL="28333" marR="28333" marT="28333" marB="0" anchor="b">
                    <a:lnL>
                      <a:noFill/>
                    </a:lnL>
                    <a:lnR>
                      <a:noFill/>
                    </a:lnR>
                    <a:lnT>
                      <a:noFill/>
                    </a:lnT>
                    <a:lnB w="12700" cap="flat" cmpd="sng" algn="ctr">
                      <a:solidFill>
                        <a:srgbClr val="000000"/>
                      </a:solidFill>
                      <a:prstDash val="solid"/>
                      <a:round/>
                      <a:headEnd type="none" w="med" len="med"/>
                      <a:tailEnd type="none" w="med" len="med"/>
                    </a:lnB>
                    <a:solidFill>
                      <a:srgbClr val="D9D9D9"/>
                    </a:solidFill>
                  </a:tcPr>
                </a:tc>
              </a:tr>
            </a:tbl>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57" name="Group 56"/>
          <p:cNvGrpSpPr>
            <a:grpSpLocks noGrp="1" noRot="1" noChangeAspect="1" noMove="1" noResize="1" noUngrp="1"/>
          </p:cNvGrpSpPr>
          <p:nvPr/>
        </p:nvGrpSpPr>
        <p:grpSpPr>
          <a:xfrm>
            <a:off x="9" y="228600"/>
            <a:ext cx="2851523" cy="6638625"/>
            <a:chOff x="2487613" y="285750"/>
            <a:chExt cx="2428875" cy="5654676"/>
          </a:xfrm>
        </p:grpSpPr>
        <p:sp>
          <p:nvSpPr>
            <p:cNvPr id="58"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59"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60"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61"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62"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63"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64"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65"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66"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67"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68"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69"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71" name="Group 70"/>
          <p:cNvGrpSpPr>
            <a:grpSpLocks noGrp="1" noRot="1" noChangeAspect="1" noMove="1" noResize="1" noUngrp="1"/>
          </p:cNvGrpSpPr>
          <p:nvPr/>
        </p:nvGrpSpPr>
        <p:grpSpPr>
          <a:xfrm>
            <a:off x="27224" y="-786"/>
            <a:ext cx="2356675" cy="6854040"/>
            <a:chOff x="6627813" y="194833"/>
            <a:chExt cx="1952625" cy="5678918"/>
          </a:xfrm>
        </p:grpSpPr>
        <p:sp>
          <p:nvSpPr>
            <p:cNvPr id="72"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73"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74"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75"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76"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77"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78"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79"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80"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81"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82"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83"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85" name="Rectangle 84"/>
          <p:cNvSpPr>
            <a:spLocks noGrp="1" noRot="1" noChangeAspect="1" noMove="1" noResize="1" noEditPoints="1" noAdjustHandles="1" noChangeArrowheads="1" noChangeShapeType="1" noTextEdit="1"/>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87" name="Freeform 6"/>
          <p:cNvSpPr>
            <a:spLocks noGrp="1" noRot="1" noChangeAspect="1" noMove="1" noResize="1" noEditPoints="1" noAdjustHandles="1" noChangeArrowheads="1" noChangeShapeType="1" noTextEdit="1"/>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useBgFill="1">
        <p:nvSpPr>
          <p:cNvPr id="89" name="Rectangle 88"/>
          <p:cNvSpPr>
            <a:spLocks noGrp="1" noRot="1" noChangeAspect="1" noMove="1" noResize="1" noEditPoints="1" noAdjustHandles="1" noChangeArrowheads="1" noChangeShapeType="1" noTextEdit="1"/>
          </p:cNvSpPr>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1" name="Group 90"/>
          <p:cNvGrpSpPr>
            <a:grpSpLocks noGrp="1" noRot="1" noChangeAspect="1" noMove="1" noResize="1" noUngrp="1"/>
          </p:cNvGrpSpPr>
          <p:nvPr/>
        </p:nvGrpSpPr>
        <p:grpSpPr>
          <a:xfrm>
            <a:off x="9" y="228600"/>
            <a:ext cx="2851523" cy="6638625"/>
            <a:chOff x="2487613" y="285750"/>
            <a:chExt cx="2428875" cy="5654676"/>
          </a:xfrm>
        </p:grpSpPr>
        <p:sp>
          <p:nvSpPr>
            <p:cNvPr id="92"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93"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94"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95"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96"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97"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98"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99"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100"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101"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102"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103"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sp>
        <p:nvSpPr>
          <p:cNvPr id="4" name="Title 3"/>
          <p:cNvSpPr>
            <a:spLocks noGrp="1"/>
          </p:cNvSpPr>
          <p:nvPr>
            <p:ph type="title"/>
          </p:nvPr>
        </p:nvSpPr>
        <p:spPr>
          <a:xfrm>
            <a:off x="2592705" y="624205"/>
            <a:ext cx="8911590" cy="567055"/>
          </a:xfrm>
        </p:spPr>
        <p:txBody>
          <a:bodyPr vert="horz" lIns="91440" tIns="45720" rIns="91440" bIns="45720" rtlCol="0" anchor="b">
            <a:normAutofit fontScale="90000"/>
          </a:bodyPr>
          <a:lstStyle/>
          <a:p>
            <a:pPr algn="ctr">
              <a:buClrTx/>
              <a:buSzTx/>
            </a:pPr>
            <a:r>
              <a:rPr lang="en-IN" altLang="en-US" sz="3200" b="1">
                <a:sym typeface="+mn-ea"/>
              </a:rPr>
              <a:t>Open Source Data </a:t>
            </a:r>
            <a:r>
              <a:rPr lang="en-US" sz="3200" b="1">
                <a:sym typeface="+mn-ea"/>
              </a:rPr>
              <a:t>Experimental Results</a:t>
            </a:r>
            <a:endParaRPr lang="en-US" sz="3200" b="1">
              <a:sym typeface="+mn-ea"/>
            </a:endParaRPr>
          </a:p>
        </p:txBody>
      </p:sp>
      <p:grpSp>
        <p:nvGrpSpPr>
          <p:cNvPr id="105" name="Group 104"/>
          <p:cNvGrpSpPr>
            <a:grpSpLocks noGrp="1" noRot="1" noChangeAspect="1" noMove="1" noResize="1" noUngrp="1"/>
          </p:cNvGrpSpPr>
          <p:nvPr/>
        </p:nvGrpSpPr>
        <p:grpSpPr>
          <a:xfrm>
            <a:off x="27224" y="-786"/>
            <a:ext cx="2356675" cy="6854040"/>
            <a:chOff x="6627813" y="194833"/>
            <a:chExt cx="1952625" cy="5678918"/>
          </a:xfrm>
        </p:grpSpPr>
        <p:sp>
          <p:nvSpPr>
            <p:cNvPr id="106"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07"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08"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09"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10"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11"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12"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13"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14"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115"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116"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117"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119" name="Rectangle 118"/>
          <p:cNvSpPr>
            <a:spLocks noGrp="1" noRot="1" noChangeAspect="1" noMove="1" noResize="1" noEditPoints="1" noAdjustHandles="1" noChangeArrowheads="1" noChangeShapeType="1" noTextEdit="1"/>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121" name="Freeform 33"/>
          <p:cNvSpPr>
            <a:spLocks noGrp="1" noRot="1" noChangeAspect="1" noMove="1" noResize="1" noEditPoints="1" noAdjustHandles="1" noChangeArrowheads="1" noChangeShapeType="1" noTextEdit="1"/>
          </p:cNvSpPr>
          <p:nvPr/>
        </p:nvSpPr>
        <p:spPr bwMode="auto">
          <a:xfrm>
            <a:off x="0" y="4753578"/>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pic>
        <p:nvPicPr>
          <p:cNvPr id="2" name="Content Placeholder 1"/>
          <p:cNvPicPr>
            <a:picLocks noGrp="1" noChangeAspect="1"/>
          </p:cNvPicPr>
          <p:nvPr>
            <p:ph sz="half" idx="1"/>
          </p:nvPr>
        </p:nvPicPr>
        <p:blipFill>
          <a:blip r:embed="rId1"/>
          <a:stretch>
            <a:fillRect/>
          </a:stretch>
        </p:blipFill>
        <p:spPr>
          <a:xfrm>
            <a:off x="2592705" y="1631315"/>
            <a:ext cx="3477260" cy="2342515"/>
          </a:xfrm>
          <a:prstGeom prst="rect">
            <a:avLst/>
          </a:prstGeom>
        </p:spPr>
      </p:pic>
      <p:pic>
        <p:nvPicPr>
          <p:cNvPr id="3" name="Content Placeholder 2"/>
          <p:cNvPicPr>
            <a:picLocks noGrp="1" noChangeAspect="1"/>
          </p:cNvPicPr>
          <p:nvPr>
            <p:ph sz="half" idx="2"/>
          </p:nvPr>
        </p:nvPicPr>
        <p:blipFill>
          <a:blip r:embed="rId2"/>
          <a:stretch>
            <a:fillRect/>
          </a:stretch>
        </p:blipFill>
        <p:spPr>
          <a:xfrm>
            <a:off x="7327900" y="1631315"/>
            <a:ext cx="3142615" cy="2068195"/>
          </a:xfrm>
          <a:prstGeom prst="rect">
            <a:avLst/>
          </a:prstGeom>
        </p:spPr>
      </p:pic>
      <p:pic>
        <p:nvPicPr>
          <p:cNvPr id="6" name="Picture 5"/>
          <p:cNvPicPr>
            <a:picLocks noChangeAspect="1"/>
          </p:cNvPicPr>
          <p:nvPr/>
        </p:nvPicPr>
        <p:blipFill>
          <a:blip r:embed="rId3"/>
          <a:stretch>
            <a:fillRect/>
          </a:stretch>
        </p:blipFill>
        <p:spPr>
          <a:xfrm>
            <a:off x="4900930" y="4126230"/>
            <a:ext cx="3406775" cy="2196465"/>
          </a:xfrm>
          <a:prstGeom prst="rect">
            <a:avLst/>
          </a:prstGeom>
        </p:spPr>
      </p:pic>
      <p:sp>
        <p:nvSpPr>
          <p:cNvPr id="7" name="Rounded Rectangle 6"/>
          <p:cNvSpPr/>
          <p:nvPr/>
        </p:nvSpPr>
        <p:spPr>
          <a:xfrm>
            <a:off x="3663315" y="1191260"/>
            <a:ext cx="1237615" cy="356870"/>
          </a:xfrm>
          <a:prstGeom prst="roundRect">
            <a:avLst/>
          </a:prstGeom>
          <a:extLst>
            <a:ext uri="{909E8E84-426E-40DD-AFC4-6F175D3DCCD1}">
              <a14:hiddenFill xmlns:a14="http://schemas.microsoft.com/office/drawing/2010/main">
                <a:solidFill>
                  <a:schemeClr val="accent1"/>
                </a:solidFill>
              </a14:hiddenFill>
            </a:ext>
          </a:extLst>
        </p:spPr>
        <p:style>
          <a:lnRef idx="2">
            <a:schemeClr val="dk1"/>
          </a:lnRef>
          <a:fillRef idx="1">
            <a:schemeClr val="lt1"/>
          </a:fillRef>
          <a:effectRef idx="0">
            <a:schemeClr val="dk1"/>
          </a:effectRef>
          <a:fontRef idx="minor">
            <a:schemeClr val="dk1"/>
          </a:fontRef>
        </p:style>
        <p:txBody>
          <a:bodyPr rtlCol="0" anchor="ctr"/>
          <a:lstStyle/>
          <a:p>
            <a:pPr algn="l"/>
            <a:r>
              <a:rPr lang="en-IN" altLang="en-US"/>
              <a:t>Base CNN</a:t>
            </a:r>
            <a:endParaRPr lang="en-IN" altLang="en-US"/>
          </a:p>
        </p:txBody>
      </p:sp>
      <p:sp>
        <p:nvSpPr>
          <p:cNvPr id="8" name="Rounded Rectangle 7"/>
          <p:cNvSpPr/>
          <p:nvPr/>
        </p:nvSpPr>
        <p:spPr>
          <a:xfrm>
            <a:off x="8280400" y="1191260"/>
            <a:ext cx="1480185" cy="356870"/>
          </a:xfrm>
          <a:prstGeom prst="roundRect">
            <a:avLst/>
          </a:prstGeom>
          <a:extLst>
            <a:ext uri="{909E8E84-426E-40DD-AFC4-6F175D3DCCD1}">
              <a14:hiddenFill xmlns:a14="http://schemas.microsoft.com/office/drawing/2010/main">
                <a:solidFill>
                  <a:schemeClr val="accent1"/>
                </a:solidFill>
              </a14:hiddenFill>
            </a:ext>
          </a:extLst>
        </p:spPr>
        <p:style>
          <a:lnRef idx="2">
            <a:schemeClr val="dk1"/>
          </a:lnRef>
          <a:fillRef idx="1">
            <a:schemeClr val="lt1"/>
          </a:fillRef>
          <a:effectRef idx="0">
            <a:schemeClr val="dk1"/>
          </a:effectRef>
          <a:fontRef idx="minor">
            <a:schemeClr val="dk1"/>
          </a:fontRef>
        </p:style>
        <p:txBody>
          <a:bodyPr rtlCol="0" anchor="ctr"/>
          <a:lstStyle/>
          <a:p>
            <a:pPr algn="l"/>
            <a:r>
              <a:rPr lang="en-IN" altLang="en-US"/>
              <a:t>CNN + LSTM</a:t>
            </a:r>
            <a:endParaRPr lang="en-IN" altLang="en-US"/>
          </a:p>
        </p:txBody>
      </p:sp>
      <p:sp>
        <p:nvSpPr>
          <p:cNvPr id="9" name="Rounded Rectangle 8"/>
          <p:cNvSpPr/>
          <p:nvPr/>
        </p:nvSpPr>
        <p:spPr>
          <a:xfrm>
            <a:off x="5899785" y="3616960"/>
            <a:ext cx="1670685" cy="356870"/>
          </a:xfrm>
          <a:prstGeom prst="roundRect">
            <a:avLst/>
          </a:prstGeom>
          <a:extLst>
            <a:ext uri="{909E8E84-426E-40DD-AFC4-6F175D3DCCD1}">
              <a14:hiddenFill xmlns:a14="http://schemas.microsoft.com/office/drawing/2010/main">
                <a:solidFill>
                  <a:schemeClr val="accent1"/>
                </a:solidFill>
              </a14:hiddenFill>
            </a:ext>
          </a:extLst>
        </p:spPr>
        <p:style>
          <a:lnRef idx="2">
            <a:schemeClr val="dk1"/>
          </a:lnRef>
          <a:fillRef idx="1">
            <a:schemeClr val="lt1"/>
          </a:fillRef>
          <a:effectRef idx="0">
            <a:schemeClr val="dk1"/>
          </a:effectRef>
          <a:fontRef idx="minor">
            <a:schemeClr val="dk1"/>
          </a:fontRef>
        </p:style>
        <p:txBody>
          <a:bodyPr rtlCol="0" anchor="ctr"/>
          <a:lstStyle/>
          <a:p>
            <a:pPr algn="l"/>
            <a:r>
              <a:rPr lang="en-IN" altLang="en-US"/>
              <a:t>CNN + Capsnet</a:t>
            </a:r>
            <a:endParaRPr lang="en-IN" alt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57" name="Group 56"/>
          <p:cNvGrpSpPr>
            <a:grpSpLocks noGrp="1" noRot="1" noChangeAspect="1" noMove="1" noResize="1" noUngrp="1"/>
          </p:cNvGrpSpPr>
          <p:nvPr/>
        </p:nvGrpSpPr>
        <p:grpSpPr>
          <a:xfrm>
            <a:off x="9" y="228600"/>
            <a:ext cx="2851523" cy="6638625"/>
            <a:chOff x="2487613" y="285750"/>
            <a:chExt cx="2428875" cy="5654676"/>
          </a:xfrm>
        </p:grpSpPr>
        <p:sp>
          <p:nvSpPr>
            <p:cNvPr id="58"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59"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60"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61"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62"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63"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64"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65"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66"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67"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68"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69"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71" name="Group 70"/>
          <p:cNvGrpSpPr>
            <a:grpSpLocks noGrp="1" noRot="1" noChangeAspect="1" noMove="1" noResize="1" noUngrp="1"/>
          </p:cNvGrpSpPr>
          <p:nvPr/>
        </p:nvGrpSpPr>
        <p:grpSpPr>
          <a:xfrm>
            <a:off x="27224" y="-786"/>
            <a:ext cx="2356675" cy="6854040"/>
            <a:chOff x="6627813" y="194833"/>
            <a:chExt cx="1952625" cy="5678918"/>
          </a:xfrm>
        </p:grpSpPr>
        <p:sp>
          <p:nvSpPr>
            <p:cNvPr id="72"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73"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74"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75"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76"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77"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78"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79"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80"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81"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82"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83"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85" name="Rectangle 84"/>
          <p:cNvSpPr>
            <a:spLocks noGrp="1" noRot="1" noChangeAspect="1" noMove="1" noResize="1" noEditPoints="1" noAdjustHandles="1" noChangeArrowheads="1" noChangeShapeType="1" noTextEdit="1"/>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87" name="Freeform 6"/>
          <p:cNvSpPr>
            <a:spLocks noGrp="1" noRot="1" noChangeAspect="1" noMove="1" noResize="1" noEditPoints="1" noAdjustHandles="1" noChangeArrowheads="1" noChangeShapeType="1" noTextEdit="1"/>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useBgFill="1">
        <p:nvSpPr>
          <p:cNvPr id="89" name="Rectangle 88"/>
          <p:cNvSpPr>
            <a:spLocks noGrp="1" noRot="1" noChangeAspect="1" noMove="1" noResize="1" noEditPoints="1" noAdjustHandles="1" noChangeArrowheads="1" noChangeShapeType="1" noTextEdit="1"/>
          </p:cNvSpPr>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1" name="Group 90"/>
          <p:cNvGrpSpPr>
            <a:grpSpLocks noGrp="1" noRot="1" noChangeAspect="1" noMove="1" noResize="1" noUngrp="1"/>
          </p:cNvGrpSpPr>
          <p:nvPr/>
        </p:nvGrpSpPr>
        <p:grpSpPr>
          <a:xfrm>
            <a:off x="9" y="228600"/>
            <a:ext cx="2851523" cy="6638625"/>
            <a:chOff x="2487613" y="285750"/>
            <a:chExt cx="2428875" cy="5654676"/>
          </a:xfrm>
        </p:grpSpPr>
        <p:sp>
          <p:nvSpPr>
            <p:cNvPr id="92"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93"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94"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95"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96"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97"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98"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99"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100"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101"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102"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103"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sp>
        <p:nvSpPr>
          <p:cNvPr id="4" name="Title 3"/>
          <p:cNvSpPr>
            <a:spLocks noGrp="1"/>
          </p:cNvSpPr>
          <p:nvPr>
            <p:ph type="title"/>
          </p:nvPr>
        </p:nvSpPr>
        <p:spPr>
          <a:xfrm>
            <a:off x="2592705" y="624205"/>
            <a:ext cx="8911590" cy="567055"/>
          </a:xfrm>
        </p:spPr>
        <p:txBody>
          <a:bodyPr vert="horz" lIns="91440" tIns="45720" rIns="91440" bIns="45720" rtlCol="0" anchor="b">
            <a:normAutofit fontScale="90000"/>
          </a:bodyPr>
          <a:lstStyle/>
          <a:p>
            <a:pPr algn="ctr">
              <a:buClrTx/>
              <a:buSzTx/>
            </a:pPr>
            <a:r>
              <a:rPr lang="en-IN" altLang="en-US" sz="3200" b="1">
                <a:sym typeface="+mn-ea"/>
              </a:rPr>
              <a:t>Open Source Data </a:t>
            </a:r>
            <a:r>
              <a:rPr lang="en-US" sz="3200" b="1">
                <a:sym typeface="+mn-ea"/>
              </a:rPr>
              <a:t>Experimental Results</a:t>
            </a:r>
            <a:endParaRPr lang="en-US" sz="3200" b="1">
              <a:sym typeface="+mn-ea"/>
            </a:endParaRPr>
          </a:p>
        </p:txBody>
      </p:sp>
      <p:grpSp>
        <p:nvGrpSpPr>
          <p:cNvPr id="105" name="Group 104"/>
          <p:cNvGrpSpPr>
            <a:grpSpLocks noGrp="1" noRot="1" noChangeAspect="1" noMove="1" noResize="1" noUngrp="1"/>
          </p:cNvGrpSpPr>
          <p:nvPr/>
        </p:nvGrpSpPr>
        <p:grpSpPr>
          <a:xfrm>
            <a:off x="27224" y="-786"/>
            <a:ext cx="2356675" cy="6854040"/>
            <a:chOff x="6627813" y="194833"/>
            <a:chExt cx="1952625" cy="5678918"/>
          </a:xfrm>
        </p:grpSpPr>
        <p:sp>
          <p:nvSpPr>
            <p:cNvPr id="106"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07"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08"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09"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10"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11"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12"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13"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14"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115"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116"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117"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119" name="Rectangle 118"/>
          <p:cNvSpPr>
            <a:spLocks noGrp="1" noRot="1" noChangeAspect="1" noMove="1" noResize="1" noEditPoints="1" noAdjustHandles="1" noChangeArrowheads="1" noChangeShapeType="1" noTextEdit="1"/>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121" name="Freeform 33"/>
          <p:cNvSpPr>
            <a:spLocks noGrp="1" noRot="1" noChangeAspect="1" noMove="1" noResize="1" noEditPoints="1" noAdjustHandles="1" noChangeArrowheads="1" noChangeShapeType="1" noTextEdit="1"/>
          </p:cNvSpPr>
          <p:nvPr/>
        </p:nvSpPr>
        <p:spPr bwMode="auto">
          <a:xfrm>
            <a:off x="0" y="4753578"/>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7" name="Rounded Rectangle 6"/>
          <p:cNvSpPr/>
          <p:nvPr/>
        </p:nvSpPr>
        <p:spPr>
          <a:xfrm>
            <a:off x="3377565" y="1191260"/>
            <a:ext cx="1237615" cy="356870"/>
          </a:xfrm>
          <a:prstGeom prst="roundRect">
            <a:avLst/>
          </a:prstGeom>
          <a:extLst>
            <a:ext uri="{909E8E84-426E-40DD-AFC4-6F175D3DCCD1}">
              <a14:hiddenFill xmlns:a14="http://schemas.microsoft.com/office/drawing/2010/main">
                <a:solidFill>
                  <a:schemeClr val="accent1"/>
                </a:solidFill>
              </a14:hiddenFill>
            </a:ext>
          </a:extLst>
        </p:spPr>
        <p:style>
          <a:lnRef idx="2">
            <a:schemeClr val="dk1"/>
          </a:lnRef>
          <a:fillRef idx="1">
            <a:schemeClr val="lt1"/>
          </a:fillRef>
          <a:effectRef idx="0">
            <a:schemeClr val="dk1"/>
          </a:effectRef>
          <a:fontRef idx="minor">
            <a:schemeClr val="dk1"/>
          </a:fontRef>
        </p:style>
        <p:txBody>
          <a:bodyPr rtlCol="0" anchor="ctr"/>
          <a:lstStyle/>
          <a:p>
            <a:pPr algn="l"/>
            <a:r>
              <a:rPr lang="en-IN" altLang="en-US"/>
              <a:t>Base CNN</a:t>
            </a:r>
            <a:endParaRPr lang="en-IN" altLang="en-US"/>
          </a:p>
        </p:txBody>
      </p:sp>
      <p:sp>
        <p:nvSpPr>
          <p:cNvPr id="8" name="Rounded Rectangle 7"/>
          <p:cNvSpPr/>
          <p:nvPr/>
        </p:nvSpPr>
        <p:spPr>
          <a:xfrm>
            <a:off x="8280400" y="1191260"/>
            <a:ext cx="1480185" cy="356870"/>
          </a:xfrm>
          <a:prstGeom prst="roundRect">
            <a:avLst/>
          </a:prstGeom>
          <a:extLst>
            <a:ext uri="{909E8E84-426E-40DD-AFC4-6F175D3DCCD1}">
              <a14:hiddenFill xmlns:a14="http://schemas.microsoft.com/office/drawing/2010/main">
                <a:solidFill>
                  <a:schemeClr val="accent1"/>
                </a:solidFill>
              </a14:hiddenFill>
            </a:ext>
          </a:extLst>
        </p:spPr>
        <p:style>
          <a:lnRef idx="2">
            <a:schemeClr val="dk1"/>
          </a:lnRef>
          <a:fillRef idx="1">
            <a:schemeClr val="lt1"/>
          </a:fillRef>
          <a:effectRef idx="0">
            <a:schemeClr val="dk1"/>
          </a:effectRef>
          <a:fontRef idx="minor">
            <a:schemeClr val="dk1"/>
          </a:fontRef>
        </p:style>
        <p:txBody>
          <a:bodyPr rtlCol="0" anchor="ctr"/>
          <a:lstStyle/>
          <a:p>
            <a:pPr algn="l"/>
            <a:r>
              <a:rPr lang="en-IN" altLang="en-US"/>
              <a:t>CNN + LSTM</a:t>
            </a:r>
            <a:endParaRPr lang="en-IN" altLang="en-US"/>
          </a:p>
        </p:txBody>
      </p:sp>
      <p:sp>
        <p:nvSpPr>
          <p:cNvPr id="9" name="Rounded Rectangle 8"/>
          <p:cNvSpPr/>
          <p:nvPr/>
        </p:nvSpPr>
        <p:spPr>
          <a:xfrm>
            <a:off x="5742305" y="3573145"/>
            <a:ext cx="1670685" cy="356870"/>
          </a:xfrm>
          <a:prstGeom prst="roundRect">
            <a:avLst/>
          </a:prstGeom>
          <a:extLst>
            <a:ext uri="{909E8E84-426E-40DD-AFC4-6F175D3DCCD1}">
              <a14:hiddenFill xmlns:a14="http://schemas.microsoft.com/office/drawing/2010/main">
                <a:solidFill>
                  <a:schemeClr val="accent1"/>
                </a:solidFill>
              </a14:hiddenFill>
            </a:ext>
          </a:extLst>
        </p:spPr>
        <p:style>
          <a:lnRef idx="2">
            <a:schemeClr val="dk1"/>
          </a:lnRef>
          <a:fillRef idx="1">
            <a:schemeClr val="lt1"/>
          </a:fillRef>
          <a:effectRef idx="0">
            <a:schemeClr val="dk1"/>
          </a:effectRef>
          <a:fontRef idx="minor">
            <a:schemeClr val="dk1"/>
          </a:fontRef>
        </p:style>
        <p:txBody>
          <a:bodyPr rtlCol="0" anchor="ctr"/>
          <a:lstStyle/>
          <a:p>
            <a:pPr algn="l"/>
            <a:r>
              <a:rPr lang="en-IN" altLang="en-US"/>
              <a:t>CNN + Capsnet</a:t>
            </a:r>
            <a:endParaRPr lang="en-IN" altLang="en-US"/>
          </a:p>
        </p:txBody>
      </p:sp>
      <p:pic>
        <p:nvPicPr>
          <p:cNvPr id="10" name="Content Placeholder 9"/>
          <p:cNvPicPr>
            <a:picLocks noGrp="1" noChangeAspect="1"/>
          </p:cNvPicPr>
          <p:nvPr>
            <p:ph sz="half" idx="1"/>
          </p:nvPr>
        </p:nvPicPr>
        <p:blipFill>
          <a:blip r:embed="rId1"/>
          <a:stretch>
            <a:fillRect/>
          </a:stretch>
        </p:blipFill>
        <p:spPr>
          <a:xfrm>
            <a:off x="2225040" y="1631315"/>
            <a:ext cx="3388360" cy="2219960"/>
          </a:xfrm>
          <a:prstGeom prst="rect">
            <a:avLst/>
          </a:prstGeom>
        </p:spPr>
      </p:pic>
      <p:pic>
        <p:nvPicPr>
          <p:cNvPr id="13" name="Content Placeholder 12"/>
          <p:cNvPicPr>
            <a:picLocks noGrp="1" noChangeAspect="1"/>
          </p:cNvPicPr>
          <p:nvPr>
            <p:ph sz="half" idx="2"/>
          </p:nvPr>
        </p:nvPicPr>
        <p:blipFill>
          <a:blip r:embed="rId2"/>
          <a:stretch>
            <a:fillRect/>
          </a:stretch>
        </p:blipFill>
        <p:spPr>
          <a:xfrm>
            <a:off x="7049135" y="1631315"/>
            <a:ext cx="3200400" cy="1941830"/>
          </a:xfrm>
          <a:prstGeom prst="rect">
            <a:avLst/>
          </a:prstGeom>
        </p:spPr>
      </p:pic>
      <p:pic>
        <p:nvPicPr>
          <p:cNvPr id="14" name="Picture 13"/>
          <p:cNvPicPr>
            <a:picLocks noChangeAspect="1"/>
          </p:cNvPicPr>
          <p:nvPr/>
        </p:nvPicPr>
        <p:blipFill>
          <a:blip r:embed="rId3"/>
          <a:stretch>
            <a:fillRect/>
          </a:stretch>
        </p:blipFill>
        <p:spPr>
          <a:xfrm>
            <a:off x="4615180" y="4131945"/>
            <a:ext cx="3752215" cy="2371725"/>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52260" y="609008"/>
            <a:ext cx="9769764" cy="1280890"/>
          </a:xfrm>
        </p:spPr>
        <p:txBody>
          <a:bodyPr/>
          <a:lstStyle/>
          <a:p>
            <a:pPr algn="ctr"/>
            <a:r>
              <a:rPr lang="en-GB" b="1" dirty="0"/>
              <a:t>Electrodes (A*)</a:t>
            </a:r>
            <a:endParaRPr lang="en-SG" b="1" dirty="0"/>
          </a:p>
        </p:txBody>
      </p:sp>
      <p:sp>
        <p:nvSpPr>
          <p:cNvPr id="3" name="Content Placeholder 2"/>
          <p:cNvSpPr>
            <a:spLocks noGrp="1"/>
          </p:cNvSpPr>
          <p:nvPr>
            <p:ph sz="half" idx="1"/>
          </p:nvPr>
        </p:nvSpPr>
        <p:spPr>
          <a:xfrm>
            <a:off x="609600" y="2603500"/>
            <a:ext cx="7248939" cy="3416301"/>
          </a:xfrm>
        </p:spPr>
        <p:txBody>
          <a:bodyPr>
            <a:normAutofit/>
          </a:bodyPr>
          <a:lstStyle/>
          <a:p>
            <a:pPr algn="just"/>
            <a:r>
              <a:rPr lang="en-GB" dirty="0" err="1"/>
              <a:t>Quik</a:t>
            </a:r>
            <a:r>
              <a:rPr lang="en-GB" dirty="0"/>
              <a:t>-cap with </a:t>
            </a:r>
            <a:r>
              <a:rPr lang="en-GB" b="1" dirty="0"/>
              <a:t>40 electrodes to record EEG Signals</a:t>
            </a:r>
            <a:endParaRPr lang="en-GB" b="1" dirty="0"/>
          </a:p>
          <a:p>
            <a:pPr lvl="1" algn="just"/>
            <a:r>
              <a:rPr lang="en-GB" dirty="0"/>
              <a:t>Placed on scalp of ALS affected subject</a:t>
            </a:r>
            <a:endParaRPr lang="en-GB" dirty="0"/>
          </a:p>
          <a:p>
            <a:pPr lvl="1" algn="just"/>
            <a:r>
              <a:rPr lang="en-GB" dirty="0"/>
              <a:t>Reference of A1 and A2 placed at left and right ear lobe respectively</a:t>
            </a:r>
            <a:endParaRPr lang="en-GB" dirty="0"/>
          </a:p>
          <a:p>
            <a:pPr lvl="1" algn="just"/>
            <a:r>
              <a:rPr lang="en-GB" dirty="0"/>
              <a:t>Impedance of each channel are kept below 10 </a:t>
            </a:r>
            <a:r>
              <a:rPr lang="en-GB" dirty="0" err="1"/>
              <a:t>kΩ</a:t>
            </a:r>
            <a:endParaRPr lang="en-GB" dirty="0"/>
          </a:p>
          <a:p>
            <a:pPr algn="just"/>
            <a:r>
              <a:rPr lang="en-GB" dirty="0"/>
              <a:t>Subjects instructed to </a:t>
            </a:r>
            <a:r>
              <a:rPr lang="en-GB" b="1" dirty="0"/>
              <a:t>imagine left, right hand movement</a:t>
            </a:r>
            <a:endParaRPr lang="en-GB" b="1" dirty="0"/>
          </a:p>
          <a:p>
            <a:pPr algn="just"/>
            <a:r>
              <a:rPr lang="en-GB" dirty="0"/>
              <a:t>EEG signals collected and filtered (4 to 40 Hz) before passing it to the model.</a:t>
            </a:r>
            <a:endParaRPr lang="en-GB" dirty="0"/>
          </a:p>
          <a:p>
            <a:endParaRPr lang="en-SG" dirty="0"/>
          </a:p>
        </p:txBody>
      </p:sp>
      <p:pic>
        <p:nvPicPr>
          <p:cNvPr id="5" name="Picture 4"/>
          <p:cNvPicPr/>
          <p:nvPr/>
        </p:nvPicPr>
        <p:blipFill rotWithShape="1">
          <a:blip r:embed="rId1" cstate="print">
            <a:extLst>
              <a:ext uri="{28A0092B-C50C-407E-A947-70E740481C1C}">
                <a14:useLocalDpi xmlns:a14="http://schemas.microsoft.com/office/drawing/2010/main" val="0"/>
              </a:ext>
            </a:extLst>
          </a:blip>
          <a:srcRect l="3307" t="9493" r="9937" b="10648"/>
          <a:stretch>
            <a:fillRect/>
          </a:stretch>
        </p:blipFill>
        <p:spPr bwMode="auto">
          <a:xfrm>
            <a:off x="7919609" y="2726036"/>
            <a:ext cx="3993515" cy="2708094"/>
          </a:xfrm>
          <a:prstGeom prst="rect">
            <a:avLst/>
          </a:prstGeom>
          <a:ln>
            <a:noFill/>
          </a:ln>
        </p:spPr>
      </p:pic>
      <p:sp>
        <p:nvSpPr>
          <p:cNvPr id="6" name="TextBox 5"/>
          <p:cNvSpPr txBox="1"/>
          <p:nvPr/>
        </p:nvSpPr>
        <p:spPr>
          <a:xfrm>
            <a:off x="7858540" y="5434130"/>
            <a:ext cx="4180420" cy="461665"/>
          </a:xfrm>
          <a:prstGeom prst="rect">
            <a:avLst/>
          </a:prstGeom>
          <a:noFill/>
        </p:spPr>
        <p:txBody>
          <a:bodyPr wrap="square" rtlCol="0">
            <a:spAutoFit/>
          </a:bodyPr>
          <a:lstStyle/>
          <a:p>
            <a:r>
              <a:rPr lang="en-SG" sz="1200" dirty="0"/>
              <a:t>Figure 3: Impedances of electrodes on ALS patient’s scalp</a:t>
            </a:r>
            <a:endParaRPr lang="en-SG" sz="12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 name="Group 9"/>
          <p:cNvGrpSpPr>
            <a:grpSpLocks noGrp="1" noRot="1" noChangeAspect="1" noMove="1" noResize="1" noUngrp="1"/>
          </p:cNvGrpSpPr>
          <p:nvPr/>
        </p:nvGrpSpPr>
        <p:grpSpPr>
          <a:xfrm>
            <a:off x="9" y="228600"/>
            <a:ext cx="2851523" cy="6638625"/>
            <a:chOff x="2487613" y="285750"/>
            <a:chExt cx="2428875" cy="5654676"/>
          </a:xfrm>
        </p:grpSpPr>
        <p:sp>
          <p:nvSpPr>
            <p:cNvPr id="11"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12"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13"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14"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15"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16"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17"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18"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19"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20"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21"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22"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49" name="Group 23"/>
          <p:cNvGrpSpPr>
            <a:grpSpLocks noGrp="1" noRot="1" noChangeAspect="1" noMove="1" noResize="1" noUngrp="1"/>
          </p:cNvGrpSpPr>
          <p:nvPr/>
        </p:nvGrpSpPr>
        <p:grpSpPr>
          <a:xfrm>
            <a:off x="27224" y="-786"/>
            <a:ext cx="2356675" cy="6854040"/>
            <a:chOff x="6627813" y="194833"/>
            <a:chExt cx="1952625" cy="5678918"/>
          </a:xfrm>
        </p:grpSpPr>
        <p:sp>
          <p:nvSpPr>
            <p:cNvPr id="25"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26"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27"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28"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29"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30"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31"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32"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33"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34"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35"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36"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50" name="Rectangle 37"/>
          <p:cNvSpPr>
            <a:spLocks noGrp="1" noRot="1" noChangeAspect="1" noMove="1" noResize="1" noEditPoints="1" noAdjustHandles="1" noChangeArrowheads="1" noChangeShapeType="1" noTextEdit="1"/>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51" name="Freeform 11"/>
          <p:cNvSpPr>
            <a:spLocks noGrp="1" noRot="1" noChangeAspect="1" noMove="1" noResize="1" noEditPoints="1" noAdjustHandles="1" noChangeArrowheads="1" noChangeShapeType="1" noTextEdit="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useBgFill="1">
        <p:nvSpPr>
          <p:cNvPr id="52" name="Rectangle 41"/>
          <p:cNvSpPr>
            <a:spLocks noGrp="1" noRot="1" noChangeAspect="1" noMove="1" noResize="1" noEditPoints="1" noAdjustHandles="1" noChangeArrowheads="1" noChangeShapeType="1" noTextEdit="1"/>
          </p:cNvSpPr>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p:cNvSpPr>
            <a:spLocks noGrp="1"/>
          </p:cNvSpPr>
          <p:nvPr>
            <p:ph type="title"/>
          </p:nvPr>
        </p:nvSpPr>
        <p:spPr>
          <a:xfrm>
            <a:off x="649224" y="645106"/>
            <a:ext cx="3650279" cy="1259894"/>
          </a:xfrm>
        </p:spPr>
        <p:txBody>
          <a:bodyPr vert="horz" lIns="91440" tIns="45720" rIns="91440" bIns="45720" rtlCol="0" anchor="t">
            <a:normAutofit/>
          </a:bodyPr>
          <a:lstStyle/>
          <a:p>
            <a:pPr>
              <a:lnSpc>
                <a:spcPct val="90000"/>
              </a:lnSpc>
            </a:pPr>
            <a:r>
              <a:rPr lang="en-US" sz="2800" b="1"/>
              <a:t>Technical Architecture and Design ( A Star)</a:t>
            </a:r>
            <a:endParaRPr lang="en-US" sz="2800"/>
          </a:p>
        </p:txBody>
      </p:sp>
      <p:sp>
        <p:nvSpPr>
          <p:cNvPr id="53" name="Rectangle 43"/>
          <p:cNvSpPr>
            <a:spLocks noGrp="1" noRot="1" noChangeAspect="1" noMove="1" noResize="1" noEditPoints="1" noAdjustHandles="1" noChangeArrowheads="1" noChangeShapeType="1" noTextEdit="1"/>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4" name="Content Placeholder 3"/>
          <p:cNvSpPr>
            <a:spLocks noGrp="1"/>
          </p:cNvSpPr>
          <p:nvPr>
            <p:ph sz="half" idx="1"/>
          </p:nvPr>
        </p:nvSpPr>
        <p:spPr>
          <a:xfrm>
            <a:off x="649225" y="2133600"/>
            <a:ext cx="3650278" cy="3759253"/>
          </a:xfrm>
        </p:spPr>
        <p:txBody>
          <a:bodyPr vert="horz" lIns="91440" tIns="45720" rIns="91440" bIns="45720" rtlCol="0">
            <a:normAutofit/>
          </a:bodyPr>
          <a:lstStyle/>
          <a:p>
            <a:pPr marL="0" indent="0"/>
            <a:r>
              <a:rPr lang="en-US" b="1"/>
              <a:t>Modelling</a:t>
            </a:r>
            <a:endParaRPr lang="en-US" b="1"/>
          </a:p>
          <a:p>
            <a:endParaRPr lang="en-US"/>
          </a:p>
        </p:txBody>
      </p:sp>
      <p:pic>
        <p:nvPicPr>
          <p:cNvPr id="5" name="Google Shape;512;p16"/>
          <p:cNvPicPr preferRelativeResize="0"/>
          <p:nvPr/>
        </p:nvPicPr>
        <p:blipFill>
          <a:blip r:embed="rId1"/>
          <a:stretch>
            <a:fillRect/>
          </a:stretch>
        </p:blipFill>
        <p:spPr>
          <a:xfrm>
            <a:off x="4693637" y="640080"/>
            <a:ext cx="6805388" cy="5252773"/>
          </a:xfrm>
          <a:prstGeom prst="rect">
            <a:avLst/>
          </a:prstGeom>
          <a:noFill/>
        </p:spPr>
      </p:pic>
      <p:sp>
        <p:nvSpPr>
          <p:cNvPr id="54" name="Freeform 11"/>
          <p:cNvSpPr>
            <a:spLocks noGrp="1" noRot="1" noChangeAspect="1" noMove="1" noResize="1" noEditPoints="1" noAdjustHandles="1" noChangeArrowheads="1" noChangeShapeType="1" noTextEdit="1"/>
          </p:cNvSpPr>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773"/>
        <p:cNvGrpSpPr/>
        <p:nvPr/>
      </p:nvGrpSpPr>
      <p:grpSpPr>
        <a:xfrm>
          <a:off x="0" y="0"/>
          <a:ext cx="0" cy="0"/>
          <a:chOff x="0" y="0"/>
          <a:chExt cx="0" cy="0"/>
        </a:xfrm>
      </p:grpSpPr>
      <p:sp>
        <p:nvSpPr>
          <p:cNvPr id="774" name="Google Shape;774;p24"/>
          <p:cNvSpPr txBox="1">
            <a:spLocks noGrp="1"/>
          </p:cNvSpPr>
          <p:nvPr>
            <p:ph type="title"/>
          </p:nvPr>
        </p:nvSpPr>
        <p:spPr>
          <a:xfrm>
            <a:off x="1154954" y="860472"/>
            <a:ext cx="8761413" cy="706964"/>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rgbClr val="262626"/>
              </a:buClr>
              <a:buSzPts val="3600"/>
              <a:buFont typeface="Century Gothic"/>
              <a:buNone/>
            </a:pPr>
            <a:r>
              <a:rPr lang="en-US" dirty="0"/>
              <a:t>A*STAR Dataset – Training ROC Curves</a:t>
            </a:r>
            <a:endParaRPr dirty="0"/>
          </a:p>
        </p:txBody>
      </p:sp>
      <p:pic>
        <p:nvPicPr>
          <p:cNvPr id="775" name="Google Shape;775;p24"/>
          <p:cNvPicPr preferRelativeResize="0"/>
          <p:nvPr/>
        </p:nvPicPr>
        <p:blipFill>
          <a:blip r:embed="rId1"/>
          <a:stretch>
            <a:fillRect/>
          </a:stretch>
        </p:blipFill>
        <p:spPr>
          <a:xfrm>
            <a:off x="4944150" y="1956700"/>
            <a:ext cx="6844774" cy="4153475"/>
          </a:xfrm>
          <a:prstGeom prst="rect">
            <a:avLst/>
          </a:prstGeom>
          <a:noFill/>
          <a:ln>
            <a:noFill/>
          </a:ln>
        </p:spPr>
      </p:pic>
      <p:sp>
        <p:nvSpPr>
          <p:cNvPr id="776" name="Google Shape;776;p24"/>
          <p:cNvSpPr txBox="1"/>
          <p:nvPr/>
        </p:nvSpPr>
        <p:spPr>
          <a:xfrm>
            <a:off x="1293625" y="2091075"/>
            <a:ext cx="3366900" cy="4019100"/>
          </a:xfrm>
          <a:prstGeom prst="rect">
            <a:avLst/>
          </a:prstGeom>
          <a:noFill/>
          <a:ln>
            <a:noFill/>
          </a:ln>
        </p:spPr>
        <p:txBody>
          <a:bodyPr spcFirstLastPara="1" wrap="square" lIns="91425" tIns="91425" rIns="91425" bIns="91425" anchor="t" anchorCtr="0">
            <a:noAutofit/>
          </a:bodyPr>
          <a:lstStyle/>
          <a:p>
            <a:pPr marL="457200" lvl="0" indent="-317500" algn="just" rtl="0">
              <a:spcBef>
                <a:spcPts val="0"/>
              </a:spcBef>
              <a:spcAft>
                <a:spcPts val="0"/>
              </a:spcAft>
              <a:buSzPts val="1400"/>
              <a:buFont typeface="Century Gothic"/>
              <a:buChar char="●"/>
            </a:pPr>
            <a:r>
              <a:rPr lang="en-US">
                <a:sym typeface="Century Gothic"/>
              </a:rPr>
              <a:t>Area under ROC curve is 0.75 for RIGHT Motor Imagery and IDLE class</a:t>
            </a:r>
            <a:endParaRPr lang="en-US">
              <a:sym typeface="Century Gothic"/>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780"/>
        <p:cNvGrpSpPr/>
        <p:nvPr/>
      </p:nvGrpSpPr>
      <p:grpSpPr>
        <a:xfrm>
          <a:off x="0" y="0"/>
          <a:ext cx="0" cy="0"/>
          <a:chOff x="0" y="0"/>
          <a:chExt cx="0" cy="0"/>
        </a:xfrm>
      </p:grpSpPr>
      <p:sp>
        <p:nvSpPr>
          <p:cNvPr id="781" name="Google Shape;781;g60cf42f873_0_1"/>
          <p:cNvSpPr txBox="1">
            <a:spLocks noGrp="1"/>
          </p:cNvSpPr>
          <p:nvPr>
            <p:ph type="title"/>
          </p:nvPr>
        </p:nvSpPr>
        <p:spPr>
          <a:xfrm>
            <a:off x="1154949" y="860475"/>
            <a:ext cx="9956100" cy="7071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262626"/>
              </a:buClr>
              <a:buSzPts val="3600"/>
              <a:buFont typeface="Century Gothic"/>
              <a:buNone/>
            </a:pPr>
            <a:r>
              <a:rPr lang="en-US"/>
              <a:t>A*STAR Dataset – Training Precision-Recall Curve </a:t>
            </a:r>
            <a:endParaRPr lang="en-US"/>
          </a:p>
        </p:txBody>
      </p:sp>
      <p:pic>
        <p:nvPicPr>
          <p:cNvPr id="782" name="Google Shape;782;g60cf42f873_0_1"/>
          <p:cNvPicPr preferRelativeResize="0"/>
          <p:nvPr/>
        </p:nvPicPr>
        <p:blipFill>
          <a:blip r:embed="rId1"/>
          <a:stretch>
            <a:fillRect/>
          </a:stretch>
        </p:blipFill>
        <p:spPr>
          <a:xfrm>
            <a:off x="4827414" y="2091075"/>
            <a:ext cx="7032187" cy="4267200"/>
          </a:xfrm>
          <a:prstGeom prst="rect">
            <a:avLst/>
          </a:prstGeom>
          <a:noFill/>
          <a:ln>
            <a:noFill/>
          </a:ln>
        </p:spPr>
      </p:pic>
      <p:sp>
        <p:nvSpPr>
          <p:cNvPr id="783" name="Google Shape;783;g60cf42f873_0_1"/>
          <p:cNvSpPr txBox="1"/>
          <p:nvPr/>
        </p:nvSpPr>
        <p:spPr>
          <a:xfrm>
            <a:off x="1293625" y="2091075"/>
            <a:ext cx="3366900" cy="4019100"/>
          </a:xfrm>
          <a:prstGeom prst="rect">
            <a:avLst/>
          </a:prstGeom>
          <a:noFill/>
          <a:ln>
            <a:noFill/>
          </a:ln>
        </p:spPr>
        <p:txBody>
          <a:bodyPr spcFirstLastPara="1" wrap="square" lIns="91425" tIns="91425" rIns="91425" bIns="91425" anchor="t" anchorCtr="0">
            <a:noAutofit/>
          </a:bodyPr>
          <a:lstStyle/>
          <a:p>
            <a:pPr marL="285750" lvl="0" indent="-285750" algn="l" rtl="0">
              <a:spcBef>
                <a:spcPts val="0"/>
              </a:spcBef>
              <a:spcAft>
                <a:spcPts val="0"/>
              </a:spcAft>
              <a:buClrTx/>
              <a:buSzTx/>
              <a:buFont typeface="Arial" panose="020B0604020202020204" pitchFamily="34" charset="0"/>
              <a:buChar char="•"/>
            </a:pPr>
            <a:r>
              <a:rPr lang="en-US">
                <a:sym typeface="Century Gothic"/>
              </a:rPr>
              <a:t>Area under Precision-Recall curve is 0.790 for RIGHT Motor Imagery class</a:t>
            </a:r>
            <a:endParaRPr lang="en-US">
              <a:sym typeface="Century Gothic"/>
            </a:endParaRPr>
          </a:p>
          <a:p>
            <a:pPr marL="742950" lvl="0" indent="-285750" algn="just" rtl="0">
              <a:spcBef>
                <a:spcPts val="0"/>
              </a:spcBef>
              <a:spcAft>
                <a:spcPts val="0"/>
              </a:spcAft>
              <a:buFont typeface="Arial" panose="020B0604020202020204" pitchFamily="34" charset="0"/>
              <a:buChar char="•"/>
            </a:pPr>
            <a:endParaRPr>
              <a:latin typeface="Century Gothic"/>
              <a:ea typeface="Century Gothic"/>
              <a:cs typeface="Century Gothic"/>
              <a:sym typeface="Century Gothic"/>
            </a:endParaRPr>
          </a:p>
          <a:p>
            <a:pPr marL="285750" lvl="0" indent="-285750" algn="l" rtl="0">
              <a:spcBef>
                <a:spcPts val="0"/>
              </a:spcBef>
              <a:spcAft>
                <a:spcPts val="0"/>
              </a:spcAft>
              <a:buClrTx/>
              <a:buSzTx/>
              <a:buFont typeface="Arial" panose="020B0604020202020204" pitchFamily="34" charset="0"/>
              <a:buChar char="•"/>
            </a:pPr>
            <a:r>
              <a:rPr lang="en-US">
                <a:sym typeface="Century Gothic"/>
              </a:rPr>
              <a:t>Area under Precision-Recall curve is 0.720 for  IDLE class</a:t>
            </a:r>
            <a:endParaRPr lang="en-US">
              <a:sym typeface="Century Gothic"/>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787"/>
        <p:cNvGrpSpPr/>
        <p:nvPr/>
      </p:nvGrpSpPr>
      <p:grpSpPr>
        <a:xfrm>
          <a:off x="0" y="0"/>
          <a:ext cx="0" cy="0"/>
          <a:chOff x="0" y="0"/>
          <a:chExt cx="0" cy="0"/>
        </a:xfrm>
      </p:grpSpPr>
      <p:sp>
        <p:nvSpPr>
          <p:cNvPr id="788" name="Google Shape;788;g60cf42f873_0_8"/>
          <p:cNvSpPr txBox="1">
            <a:spLocks noGrp="1"/>
          </p:cNvSpPr>
          <p:nvPr>
            <p:ph type="title"/>
          </p:nvPr>
        </p:nvSpPr>
        <p:spPr>
          <a:xfrm>
            <a:off x="2592924" y="624110"/>
            <a:ext cx="8911800" cy="1281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rgbClr val="262626"/>
              </a:buClr>
              <a:buSzPts val="3600"/>
              <a:buFont typeface="Century Gothic"/>
              <a:buNone/>
            </a:pPr>
            <a:r>
              <a:rPr lang="en-US"/>
              <a:t>A*STAR Dataset Test Precision Recall Values</a:t>
            </a:r>
            <a:endParaRPr lang="en-US"/>
          </a:p>
        </p:txBody>
      </p:sp>
      <p:graphicFrame>
        <p:nvGraphicFramePr>
          <p:cNvPr id="789" name="Google Shape;789;g60cf42f873_0_8"/>
          <p:cNvGraphicFramePr/>
          <p:nvPr/>
        </p:nvGraphicFramePr>
        <p:xfrm>
          <a:off x="2592925" y="2197200"/>
          <a:ext cx="8911825" cy="2743020"/>
        </p:xfrm>
        <a:graphic>
          <a:graphicData uri="http://schemas.openxmlformats.org/drawingml/2006/table">
            <a:tbl>
              <a:tblPr>
                <a:noFill/>
              </a:tblPr>
              <a:tblGrid>
                <a:gridCol w="1520975"/>
                <a:gridCol w="1958675"/>
                <a:gridCol w="1899550"/>
                <a:gridCol w="1731750"/>
                <a:gridCol w="1800875"/>
              </a:tblGrid>
              <a:tr h="381000">
                <a:tc>
                  <a:txBody>
                    <a:bodyPr/>
                    <a:lstStyle/>
                    <a:p>
                      <a:pPr marL="0" lvl="0" indent="0" algn="l" rtl="0">
                        <a:spcBef>
                          <a:spcPts val="0"/>
                        </a:spcBef>
                        <a:spcAft>
                          <a:spcPts val="0"/>
                        </a:spcAft>
                        <a:buNone/>
                      </a:pPr>
                    </a:p>
                  </a:txBody>
                  <a:tcPr marL="91425" marR="91425" marT="91425" marB="91425"/>
                </a:tc>
                <a:tc>
                  <a:txBody>
                    <a:bodyPr/>
                    <a:lstStyle/>
                    <a:p>
                      <a:pPr marL="0" lvl="0" indent="0" algn="l" rtl="0">
                        <a:spcBef>
                          <a:spcPts val="0"/>
                        </a:spcBef>
                        <a:spcAft>
                          <a:spcPts val="0"/>
                        </a:spcAft>
                        <a:buNone/>
                      </a:pPr>
                      <a:r>
                        <a:rPr lang="en-US"/>
                        <a:t>Precision</a:t>
                      </a:r>
                      <a:endParaRPr lang="en-US"/>
                    </a:p>
                  </a:txBody>
                  <a:tcPr marL="91425" marR="91425" marT="91425" marB="91425"/>
                </a:tc>
                <a:tc>
                  <a:txBody>
                    <a:bodyPr/>
                    <a:lstStyle/>
                    <a:p>
                      <a:pPr marL="0" lvl="0" indent="0" algn="l" rtl="0">
                        <a:spcBef>
                          <a:spcPts val="0"/>
                        </a:spcBef>
                        <a:spcAft>
                          <a:spcPts val="0"/>
                        </a:spcAft>
                        <a:buNone/>
                      </a:pPr>
                      <a:r>
                        <a:rPr lang="en-US"/>
                        <a:t>Recall</a:t>
                      </a:r>
                      <a:endParaRPr lang="en-US"/>
                    </a:p>
                  </a:txBody>
                  <a:tcPr marL="91425" marR="91425" marT="91425" marB="91425"/>
                </a:tc>
                <a:tc>
                  <a:txBody>
                    <a:bodyPr/>
                    <a:lstStyle/>
                    <a:p>
                      <a:pPr marL="0" lvl="0" indent="0" algn="l" rtl="0">
                        <a:spcBef>
                          <a:spcPts val="0"/>
                        </a:spcBef>
                        <a:spcAft>
                          <a:spcPts val="0"/>
                        </a:spcAft>
                        <a:buNone/>
                      </a:pPr>
                      <a:r>
                        <a:rPr lang="en-US"/>
                        <a:t>f1-score</a:t>
                      </a:r>
                      <a:endParaRPr lang="en-US"/>
                    </a:p>
                  </a:txBody>
                  <a:tcPr marL="91425" marR="91425" marT="91425" marB="91425"/>
                </a:tc>
                <a:tc>
                  <a:txBody>
                    <a:bodyPr/>
                    <a:lstStyle/>
                    <a:p>
                      <a:pPr marL="0" lvl="0" indent="0" algn="l" rtl="0">
                        <a:spcBef>
                          <a:spcPts val="0"/>
                        </a:spcBef>
                        <a:spcAft>
                          <a:spcPts val="0"/>
                        </a:spcAft>
                        <a:buNone/>
                      </a:pPr>
                      <a:r>
                        <a:rPr lang="en-US"/>
                        <a:t>support</a:t>
                      </a:r>
                      <a:endParaRPr lang="en-US"/>
                    </a:p>
                  </a:txBody>
                  <a:tcPr marL="91425" marR="91425" marT="91425" marB="91425"/>
                </a:tc>
              </a:tr>
              <a:tr h="381000">
                <a:tc>
                  <a:txBody>
                    <a:bodyPr/>
                    <a:lstStyle/>
                    <a:p>
                      <a:pPr marL="0" lvl="0" indent="0" algn="l" rtl="0">
                        <a:spcBef>
                          <a:spcPts val="0"/>
                        </a:spcBef>
                        <a:spcAft>
                          <a:spcPts val="0"/>
                        </a:spcAft>
                        <a:buNone/>
                      </a:pPr>
                      <a:r>
                        <a:rPr lang="en-US"/>
                        <a:t>IDLE</a:t>
                      </a:r>
                      <a:endParaRPr lang="en-US"/>
                    </a:p>
                  </a:txBody>
                  <a:tcPr marL="91425" marR="91425" marT="91425" marB="91425"/>
                </a:tc>
                <a:tc>
                  <a:txBody>
                    <a:bodyPr/>
                    <a:lstStyle/>
                    <a:p>
                      <a:pPr marL="0" lvl="0" indent="0" algn="l" rtl="0">
                        <a:spcBef>
                          <a:spcPts val="0"/>
                        </a:spcBef>
                        <a:spcAft>
                          <a:spcPts val="0"/>
                        </a:spcAft>
                        <a:buNone/>
                      </a:pPr>
                      <a:r>
                        <a:rPr lang="en-US"/>
                        <a:t>0.40</a:t>
                      </a:r>
                      <a:endParaRPr lang="en-US"/>
                    </a:p>
                  </a:txBody>
                  <a:tcPr marL="91425" marR="91425" marT="91425" marB="91425"/>
                </a:tc>
                <a:tc>
                  <a:txBody>
                    <a:bodyPr/>
                    <a:lstStyle/>
                    <a:p>
                      <a:pPr marL="0" lvl="0" indent="0" algn="l" rtl="0">
                        <a:spcBef>
                          <a:spcPts val="0"/>
                        </a:spcBef>
                        <a:spcAft>
                          <a:spcPts val="0"/>
                        </a:spcAft>
                        <a:buNone/>
                      </a:pPr>
                      <a:r>
                        <a:rPr lang="en-US"/>
                        <a:t>0.34</a:t>
                      </a:r>
                      <a:endParaRPr lang="en-US"/>
                    </a:p>
                  </a:txBody>
                  <a:tcPr marL="91425" marR="91425" marT="91425" marB="91425"/>
                </a:tc>
                <a:tc>
                  <a:txBody>
                    <a:bodyPr/>
                    <a:lstStyle/>
                    <a:p>
                      <a:pPr marL="0" lvl="0" indent="0" algn="l" rtl="0">
                        <a:spcBef>
                          <a:spcPts val="0"/>
                        </a:spcBef>
                        <a:spcAft>
                          <a:spcPts val="0"/>
                        </a:spcAft>
                        <a:buNone/>
                      </a:pPr>
                      <a:r>
                        <a:rPr lang="en-US"/>
                        <a:t>0.36</a:t>
                      </a:r>
                      <a:endParaRPr lang="en-US"/>
                    </a:p>
                  </a:txBody>
                  <a:tcPr marL="91425" marR="91425" marT="91425" marB="91425"/>
                </a:tc>
                <a:tc>
                  <a:txBody>
                    <a:bodyPr/>
                    <a:lstStyle/>
                    <a:p>
                      <a:pPr marL="0" lvl="0" indent="0" algn="l" rtl="0">
                        <a:spcBef>
                          <a:spcPts val="0"/>
                        </a:spcBef>
                        <a:spcAft>
                          <a:spcPts val="0"/>
                        </a:spcAft>
                        <a:buNone/>
                      </a:pPr>
                      <a:r>
                        <a:rPr lang="en-US"/>
                        <a:t>405</a:t>
                      </a:r>
                      <a:endParaRPr lang="en-US"/>
                    </a:p>
                  </a:txBody>
                  <a:tcPr marL="91425" marR="91425" marT="91425" marB="91425"/>
                </a:tc>
              </a:tr>
              <a:tr h="381000">
                <a:tc>
                  <a:txBody>
                    <a:bodyPr/>
                    <a:lstStyle/>
                    <a:p>
                      <a:pPr marL="0" lvl="0" indent="0" algn="l" rtl="0">
                        <a:spcBef>
                          <a:spcPts val="0"/>
                        </a:spcBef>
                        <a:spcAft>
                          <a:spcPts val="0"/>
                        </a:spcAft>
                        <a:buNone/>
                      </a:pPr>
                      <a:r>
                        <a:rPr lang="en-US"/>
                        <a:t>RIGHT_HAND</a:t>
                      </a:r>
                      <a:endParaRPr lang="en-US"/>
                    </a:p>
                  </a:txBody>
                  <a:tcPr marL="91425" marR="91425" marT="91425" marB="91425"/>
                </a:tc>
                <a:tc>
                  <a:txBody>
                    <a:bodyPr/>
                    <a:lstStyle/>
                    <a:p>
                      <a:pPr marL="0" lvl="0" indent="0" algn="l" rtl="0">
                        <a:spcBef>
                          <a:spcPts val="0"/>
                        </a:spcBef>
                        <a:spcAft>
                          <a:spcPts val="0"/>
                        </a:spcAft>
                        <a:buNone/>
                      </a:pPr>
                      <a:r>
                        <a:rPr lang="en-US"/>
                        <a:t>0.43</a:t>
                      </a:r>
                      <a:endParaRPr lang="en-US"/>
                    </a:p>
                  </a:txBody>
                  <a:tcPr marL="91425" marR="91425" marT="91425" marB="91425"/>
                </a:tc>
                <a:tc>
                  <a:txBody>
                    <a:bodyPr/>
                    <a:lstStyle/>
                    <a:p>
                      <a:pPr marL="0" lvl="0" indent="0" algn="l" rtl="0">
                        <a:spcBef>
                          <a:spcPts val="0"/>
                        </a:spcBef>
                        <a:spcAft>
                          <a:spcPts val="0"/>
                        </a:spcAft>
                        <a:buNone/>
                      </a:pPr>
                      <a:r>
                        <a:rPr lang="en-US"/>
                        <a:t>0.49</a:t>
                      </a:r>
                      <a:endParaRPr lang="en-US"/>
                    </a:p>
                  </a:txBody>
                  <a:tcPr marL="91425" marR="91425" marT="91425" marB="91425"/>
                </a:tc>
                <a:tc>
                  <a:txBody>
                    <a:bodyPr/>
                    <a:lstStyle/>
                    <a:p>
                      <a:pPr marL="0" lvl="0" indent="0" algn="l" rtl="0">
                        <a:spcBef>
                          <a:spcPts val="0"/>
                        </a:spcBef>
                        <a:spcAft>
                          <a:spcPts val="0"/>
                        </a:spcAft>
                        <a:buNone/>
                      </a:pPr>
                      <a:r>
                        <a:rPr lang="en-US"/>
                        <a:t>0.46</a:t>
                      </a:r>
                      <a:endParaRPr lang="en-US"/>
                    </a:p>
                  </a:txBody>
                  <a:tcPr marL="91425" marR="91425" marT="91425" marB="91425"/>
                </a:tc>
                <a:tc>
                  <a:txBody>
                    <a:bodyPr/>
                    <a:lstStyle/>
                    <a:p>
                      <a:pPr marL="0" lvl="0" indent="0" algn="l" rtl="0">
                        <a:spcBef>
                          <a:spcPts val="0"/>
                        </a:spcBef>
                        <a:spcAft>
                          <a:spcPts val="0"/>
                        </a:spcAft>
                        <a:buNone/>
                      </a:pPr>
                      <a:r>
                        <a:rPr lang="en-US"/>
                        <a:t>406</a:t>
                      </a:r>
                      <a:endParaRPr lang="en-US"/>
                    </a:p>
                  </a:txBody>
                  <a:tcPr marL="91425" marR="91425" marT="91425" marB="91425"/>
                </a:tc>
              </a:tr>
              <a:tr h="381000">
                <a:tc>
                  <a:txBody>
                    <a:bodyPr/>
                    <a:lstStyle/>
                    <a:p>
                      <a:pPr marL="0" lvl="0" indent="0" algn="l" rtl="0">
                        <a:spcBef>
                          <a:spcPts val="0"/>
                        </a:spcBef>
                        <a:spcAft>
                          <a:spcPts val="0"/>
                        </a:spcAft>
                        <a:buNone/>
                      </a:pPr>
                      <a:r>
                        <a:rPr lang="en-US"/>
                        <a:t>Micro Avg</a:t>
                      </a:r>
                      <a:endParaRPr lang="en-US"/>
                    </a:p>
                  </a:txBody>
                  <a:tcPr marL="91425" marR="91425" marT="91425" marB="91425"/>
                </a:tc>
                <a:tc>
                  <a:txBody>
                    <a:bodyPr/>
                    <a:lstStyle/>
                    <a:p>
                      <a:pPr marL="0" lvl="0" indent="0" algn="l" rtl="0">
                        <a:spcBef>
                          <a:spcPts val="0"/>
                        </a:spcBef>
                        <a:spcAft>
                          <a:spcPts val="0"/>
                        </a:spcAft>
                        <a:buNone/>
                      </a:pPr>
                      <a:r>
                        <a:rPr lang="en-US"/>
                        <a:t>0.41</a:t>
                      </a:r>
                      <a:endParaRPr lang="en-US"/>
                    </a:p>
                  </a:txBody>
                  <a:tcPr marL="91425" marR="91425" marT="91425" marB="91425"/>
                </a:tc>
                <a:tc>
                  <a:txBody>
                    <a:bodyPr/>
                    <a:lstStyle/>
                    <a:p>
                      <a:pPr marL="0" lvl="0" indent="0" algn="l" rtl="0">
                        <a:spcBef>
                          <a:spcPts val="0"/>
                        </a:spcBef>
                        <a:spcAft>
                          <a:spcPts val="0"/>
                        </a:spcAft>
                        <a:buNone/>
                      </a:pPr>
                      <a:r>
                        <a:rPr lang="en-US"/>
                        <a:t>0.41</a:t>
                      </a:r>
                      <a:endParaRPr lang="en-US"/>
                    </a:p>
                  </a:txBody>
                  <a:tcPr marL="91425" marR="91425" marT="91425" marB="91425"/>
                </a:tc>
                <a:tc>
                  <a:txBody>
                    <a:bodyPr/>
                    <a:lstStyle/>
                    <a:p>
                      <a:pPr marL="0" lvl="0" indent="0" algn="l" rtl="0">
                        <a:spcBef>
                          <a:spcPts val="0"/>
                        </a:spcBef>
                        <a:spcAft>
                          <a:spcPts val="0"/>
                        </a:spcAft>
                        <a:buNone/>
                      </a:pPr>
                      <a:r>
                        <a:rPr lang="en-US"/>
                        <a:t>0.41</a:t>
                      </a:r>
                      <a:endParaRPr lang="en-US"/>
                    </a:p>
                  </a:txBody>
                  <a:tcPr marL="91425" marR="91425" marT="91425" marB="91425"/>
                </a:tc>
                <a:tc>
                  <a:txBody>
                    <a:bodyPr/>
                    <a:lstStyle/>
                    <a:p>
                      <a:pPr marL="0" lvl="0" indent="0" algn="l" rtl="0">
                        <a:spcBef>
                          <a:spcPts val="0"/>
                        </a:spcBef>
                        <a:spcAft>
                          <a:spcPts val="0"/>
                        </a:spcAft>
                        <a:buNone/>
                      </a:pPr>
                      <a:r>
                        <a:rPr lang="en-US"/>
                        <a:t>811</a:t>
                      </a:r>
                      <a:endParaRPr lang="en-US"/>
                    </a:p>
                  </a:txBody>
                  <a:tcPr marL="91425" marR="91425" marT="91425" marB="91425"/>
                </a:tc>
              </a:tr>
              <a:tr h="381000">
                <a:tc>
                  <a:txBody>
                    <a:bodyPr/>
                    <a:lstStyle/>
                    <a:p>
                      <a:pPr marL="0" lvl="0" indent="0" algn="l" rtl="0">
                        <a:spcBef>
                          <a:spcPts val="0"/>
                        </a:spcBef>
                        <a:spcAft>
                          <a:spcPts val="0"/>
                        </a:spcAft>
                        <a:buNone/>
                      </a:pPr>
                      <a:r>
                        <a:rPr lang="en-US"/>
                        <a:t>Macro Avg</a:t>
                      </a:r>
                      <a:endParaRPr lang="en-US"/>
                    </a:p>
                  </a:txBody>
                  <a:tcPr marL="91425" marR="91425" marT="91425" marB="91425"/>
                </a:tc>
                <a:tc>
                  <a:txBody>
                    <a:bodyPr/>
                    <a:lstStyle/>
                    <a:p>
                      <a:pPr marL="0" lvl="0" indent="0" algn="l" rtl="0">
                        <a:spcBef>
                          <a:spcPts val="0"/>
                        </a:spcBef>
                        <a:spcAft>
                          <a:spcPts val="0"/>
                        </a:spcAft>
                        <a:buNone/>
                      </a:pPr>
                      <a:r>
                        <a:rPr lang="en-US"/>
                        <a:t>0.41</a:t>
                      </a:r>
                      <a:endParaRPr lang="en-US"/>
                    </a:p>
                  </a:txBody>
                  <a:tcPr marL="91425" marR="91425" marT="91425" marB="91425"/>
                </a:tc>
                <a:tc>
                  <a:txBody>
                    <a:bodyPr/>
                    <a:lstStyle/>
                    <a:p>
                      <a:pPr marL="0" lvl="0" indent="0" algn="l" rtl="0">
                        <a:spcBef>
                          <a:spcPts val="0"/>
                        </a:spcBef>
                        <a:spcAft>
                          <a:spcPts val="0"/>
                        </a:spcAft>
                        <a:buNone/>
                      </a:pPr>
                      <a:r>
                        <a:rPr lang="en-US"/>
                        <a:t>0.41</a:t>
                      </a:r>
                      <a:endParaRPr lang="en-US"/>
                    </a:p>
                  </a:txBody>
                  <a:tcPr marL="91425" marR="91425" marT="91425" marB="91425"/>
                </a:tc>
                <a:tc>
                  <a:txBody>
                    <a:bodyPr/>
                    <a:lstStyle/>
                    <a:p>
                      <a:pPr marL="0" lvl="0" indent="0" algn="l" rtl="0">
                        <a:spcBef>
                          <a:spcPts val="0"/>
                        </a:spcBef>
                        <a:spcAft>
                          <a:spcPts val="0"/>
                        </a:spcAft>
                        <a:buNone/>
                      </a:pPr>
                      <a:r>
                        <a:rPr lang="en-US"/>
                        <a:t>0.41</a:t>
                      </a:r>
                      <a:endParaRPr lang="en-US"/>
                    </a:p>
                  </a:txBody>
                  <a:tcPr marL="91425" marR="91425" marT="91425" marB="91425"/>
                </a:tc>
                <a:tc>
                  <a:txBody>
                    <a:bodyPr/>
                    <a:lstStyle/>
                    <a:p>
                      <a:pPr marL="0" lvl="0" indent="0" algn="l" rtl="0">
                        <a:spcBef>
                          <a:spcPts val="0"/>
                        </a:spcBef>
                        <a:spcAft>
                          <a:spcPts val="0"/>
                        </a:spcAft>
                        <a:buNone/>
                      </a:pPr>
                      <a:r>
                        <a:rPr lang="en-US"/>
                        <a:t>811</a:t>
                      </a:r>
                      <a:endParaRPr lang="en-US"/>
                    </a:p>
                  </a:txBody>
                  <a:tcPr marL="91425" marR="91425" marT="91425" marB="91425"/>
                </a:tc>
              </a:tr>
              <a:tr h="381000">
                <a:tc>
                  <a:txBody>
                    <a:bodyPr/>
                    <a:lstStyle/>
                    <a:p>
                      <a:pPr marL="0" lvl="0" indent="0" algn="l" rtl="0">
                        <a:spcBef>
                          <a:spcPts val="0"/>
                        </a:spcBef>
                        <a:spcAft>
                          <a:spcPts val="0"/>
                        </a:spcAft>
                        <a:buNone/>
                      </a:pPr>
                      <a:r>
                        <a:rPr lang="en-US"/>
                        <a:t>Weighted Avg</a:t>
                      </a:r>
                      <a:endParaRPr lang="en-US"/>
                    </a:p>
                  </a:txBody>
                  <a:tcPr marL="91425" marR="91425" marT="91425" marB="91425"/>
                </a:tc>
                <a:tc>
                  <a:txBody>
                    <a:bodyPr/>
                    <a:lstStyle/>
                    <a:p>
                      <a:pPr marL="0" lvl="0" indent="0" algn="l" rtl="0">
                        <a:spcBef>
                          <a:spcPts val="0"/>
                        </a:spcBef>
                        <a:spcAft>
                          <a:spcPts val="0"/>
                        </a:spcAft>
                        <a:buNone/>
                      </a:pPr>
                      <a:r>
                        <a:rPr lang="en-US"/>
                        <a:t>0.41</a:t>
                      </a:r>
                      <a:endParaRPr lang="en-US"/>
                    </a:p>
                  </a:txBody>
                  <a:tcPr marL="91425" marR="91425" marT="91425" marB="91425"/>
                </a:tc>
                <a:tc>
                  <a:txBody>
                    <a:bodyPr/>
                    <a:lstStyle/>
                    <a:p>
                      <a:pPr marL="0" lvl="0" indent="0" algn="l" rtl="0">
                        <a:spcBef>
                          <a:spcPts val="0"/>
                        </a:spcBef>
                        <a:spcAft>
                          <a:spcPts val="0"/>
                        </a:spcAft>
                        <a:buNone/>
                      </a:pPr>
                      <a:r>
                        <a:rPr lang="en-US"/>
                        <a:t>0.41</a:t>
                      </a:r>
                      <a:endParaRPr lang="en-US"/>
                    </a:p>
                  </a:txBody>
                  <a:tcPr marL="91425" marR="91425" marT="91425" marB="91425"/>
                </a:tc>
                <a:tc>
                  <a:txBody>
                    <a:bodyPr/>
                    <a:lstStyle/>
                    <a:p>
                      <a:pPr marL="0" lvl="0" indent="0" algn="l" rtl="0">
                        <a:spcBef>
                          <a:spcPts val="0"/>
                        </a:spcBef>
                        <a:spcAft>
                          <a:spcPts val="0"/>
                        </a:spcAft>
                        <a:buNone/>
                      </a:pPr>
                      <a:r>
                        <a:rPr lang="en-US"/>
                        <a:t>0.41</a:t>
                      </a:r>
                      <a:endParaRPr lang="en-US"/>
                    </a:p>
                  </a:txBody>
                  <a:tcPr marL="91425" marR="91425" marT="91425" marB="91425"/>
                </a:tc>
                <a:tc>
                  <a:txBody>
                    <a:bodyPr/>
                    <a:lstStyle/>
                    <a:p>
                      <a:pPr marL="0" lvl="0" indent="0" algn="l" rtl="0">
                        <a:spcBef>
                          <a:spcPts val="0"/>
                        </a:spcBef>
                        <a:spcAft>
                          <a:spcPts val="0"/>
                        </a:spcAft>
                        <a:buNone/>
                      </a:pPr>
                      <a:r>
                        <a:rPr lang="en-US"/>
                        <a:t>811</a:t>
                      </a:r>
                      <a:endParaRPr lang="en-US"/>
                    </a:p>
                  </a:txBody>
                  <a:tcPr marL="91425" marR="91425" marT="91425" marB="91425"/>
                </a:tc>
              </a:tr>
            </a:tbl>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algn="ctr"/>
            <a:r>
              <a:rPr lang="en-IN" altLang="en-US" b="1"/>
              <a:t>App Interface for Users</a:t>
            </a:r>
            <a:endParaRPr lang="en-IN" altLang="en-US" b="1"/>
          </a:p>
        </p:txBody>
      </p:sp>
      <p:pic>
        <p:nvPicPr>
          <p:cNvPr id="5" name="Content Placeholder 4"/>
          <p:cNvPicPr>
            <a:picLocks noGrp="1" noChangeAspect="1"/>
          </p:cNvPicPr>
          <p:nvPr>
            <p:ph idx="1"/>
          </p:nvPr>
        </p:nvPicPr>
        <p:blipFill>
          <a:blip r:embed="rId1"/>
          <a:stretch>
            <a:fillRect/>
          </a:stretch>
        </p:blipFill>
        <p:spPr>
          <a:xfrm>
            <a:off x="4032250" y="1771015"/>
            <a:ext cx="6033135" cy="3777615"/>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algn="ctr"/>
            <a:r>
              <a:rPr lang="en-IN" altLang="en-US" b="1"/>
              <a:t>Demo App Interface</a:t>
            </a:r>
            <a:endParaRPr lang="en-IN" altLang="en-US" b="1"/>
          </a:p>
        </p:txBody>
      </p:sp>
      <p:pic>
        <p:nvPicPr>
          <p:cNvPr id="3" name="WhatsApp Video 2020-01-19 at 8.59.04 AM">
            <a:hlinkClick r:id="" action="ppaction://media"/>
          </p:cNvPr>
          <p:cNvPicPr/>
          <p:nvPr>
            <p:ph idx="1"/>
            <a:videoFile r:link="rId1"/>
            <p:extLst>
              <p:ext uri="{DAA4B4D4-6D71-4841-9C94-3DE7FCFB9230}">
                <p14:media xmlns:p14="http://schemas.microsoft.com/office/powerpoint/2010/main" r:link="rId2"/>
              </p:ext>
            </p:extLst>
          </p:nvPr>
        </p:nvPicPr>
        <p:blipFill>
          <a:blip r:embed="rId3"/>
          <a:stretch>
            <a:fillRect/>
          </a:stretch>
        </p:blipFill>
        <p:spPr>
          <a:xfrm>
            <a:off x="3491503" y="2133600"/>
            <a:ext cx="7110818" cy="3777622"/>
          </a:xfrm>
          <a:prstGeom prst="rect">
            <a:avLst/>
          </a:prstGeom>
        </p:spPr>
      </p:pic>
    </p:spTree>
  </p:cSld>
  <p:clrMapOvr>
    <a:masterClrMapping/>
  </p:clrMapOvr>
  <p:timing>
    <p:tnLst>
      <p:par>
        <p:cTn id="1" dur="indefinite" restart="never" nodeType="tmRoot">
          <p:childTnLst>
            <p:video fullScrn="0">
              <p:cMediaNode>
                <p:cTn id="2" fill="hold" display="1">
                  <p:stCondLst>
                    <p:cond delay="indefinite"/>
                  </p:stCondLst>
                  <p:endCondLst>
                    <p:cond evt="onNext">
                      <p:tgtEl>
                        <p:sldTgt/>
                      </p:tgtEl>
                    </p:cond>
                    <p:cond evt="onPrev">
                      <p:tgtEl>
                        <p:sldTgt/>
                      </p:tgtEl>
                    </p:cond>
                  </p:endCondLst>
                </p:cTn>
                <p:tgtEl>
                  <p:spTgt spid="3"/>
                </p:tgtEl>
              </p:cMediaNode>
            </p:video>
            <p:seq concurrent="1" nextAc="seek">
              <p:cTn id="3" restart="whenNotActive" fill="hold" evtFilter="cancelBubble" nodeType="interactiveSeq">
                <p:stCondLst>
                  <p:cond evt="onClick" delay="0">
                    <p:tgtEl>
                      <p:spTgt spid="3"/>
                    </p:tgtEl>
                  </p:cond>
                </p:stCondLst>
                <p:endSync evt="end" delay="0">
                  <p:rtn val="all"/>
                </p:endSync>
                <p:childTnLst>
                  <p:par>
                    <p:cTn id="4" fill="hold">
                      <p:stCondLst>
                        <p:cond delay="0"/>
                      </p:stCondLst>
                      <p:childTnLst>
                        <p:par>
                          <p:cTn id="5" fill="hold">
                            <p:stCondLst>
                              <p:cond delay="0"/>
                            </p:stCondLst>
                            <p:childTnLst>
                              <p:par>
                                <p:cTn id="6" presetID="2" presetClass="mediacall" presetSubtype="0" fill="hold" nodeType="clickEffect">
                                  <p:stCondLst>
                                    <p:cond delay="0"/>
                                  </p:stCondLst>
                                  <p:childTnLst>
                                    <p:cmd type="call" cmd="togglePause">
                                      <p:cBhvr additive="base">
                                        <p:cTn id="7"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71" name="Group 70"/>
          <p:cNvGrpSpPr>
            <a:grpSpLocks noGrp="1" noRot="1" noChangeAspect="1" noMove="1" noResize="1" noUngrp="1"/>
          </p:cNvGrpSpPr>
          <p:nvPr/>
        </p:nvGrpSpPr>
        <p:grpSpPr>
          <a:xfrm>
            <a:off x="9" y="228600"/>
            <a:ext cx="2851523" cy="6638625"/>
            <a:chOff x="2487613" y="285750"/>
            <a:chExt cx="2428875" cy="5654676"/>
          </a:xfrm>
        </p:grpSpPr>
        <p:sp>
          <p:nvSpPr>
            <p:cNvPr id="72"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73"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74"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75"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76"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77"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78"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79"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80"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81"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82"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83"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85" name="Group 84"/>
          <p:cNvGrpSpPr>
            <a:grpSpLocks noGrp="1" noRot="1" noChangeAspect="1" noMove="1" noResize="1" noUngrp="1"/>
          </p:cNvGrpSpPr>
          <p:nvPr/>
        </p:nvGrpSpPr>
        <p:grpSpPr>
          <a:xfrm>
            <a:off x="27224" y="-786"/>
            <a:ext cx="2356675" cy="6854040"/>
            <a:chOff x="6627813" y="194833"/>
            <a:chExt cx="1952625" cy="5678918"/>
          </a:xfrm>
        </p:grpSpPr>
        <p:sp>
          <p:nvSpPr>
            <p:cNvPr id="86"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87"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88"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89"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90"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91"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92"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93"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94"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95"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96"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97"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99" name="Rectangle 98"/>
          <p:cNvSpPr>
            <a:spLocks noGrp="1" noRot="1" noChangeAspect="1" noMove="1" noResize="1" noEditPoints="1" noAdjustHandles="1" noChangeArrowheads="1" noChangeShapeType="1" noTextEdit="1"/>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101" name="Freeform 11"/>
          <p:cNvSpPr>
            <a:spLocks noGrp="1" noRot="1" noChangeAspect="1" noMove="1" noResize="1" noEditPoints="1" noAdjustHandles="1" noChangeArrowheads="1" noChangeShapeType="1" noTextEdit="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useBgFill="1">
        <p:nvSpPr>
          <p:cNvPr id="103" name="Rectangle 102"/>
          <p:cNvSpPr>
            <a:spLocks noGrp="1" noRot="1" noChangeAspect="1" noMove="1" noResize="1" noEditPoints="1" noAdjustHandles="1" noChangeArrowheads="1" noChangeShapeType="1" noTextEdit="1"/>
          </p:cNvSpPr>
          <p:nvPr/>
        </p:nvSpPr>
        <p:spPr>
          <a:xfrm>
            <a:off x="2" y="0"/>
            <a:ext cx="1219199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7855527" y="685800"/>
            <a:ext cx="3649085" cy="5225422"/>
          </a:xfrm>
        </p:spPr>
        <p:txBody>
          <a:bodyPr vert="horz" lIns="91440" tIns="45720" rIns="91440" bIns="45720" rtlCol="0" anchor="ctr">
            <a:normAutofit/>
          </a:bodyPr>
          <a:lstStyle/>
          <a:p>
            <a:r>
              <a:rPr lang="en-US" b="1" dirty="0"/>
              <a:t>Challenges</a:t>
            </a:r>
            <a:endParaRPr lang="en-US" b="1" dirty="0"/>
          </a:p>
        </p:txBody>
      </p:sp>
      <p:sp>
        <p:nvSpPr>
          <p:cNvPr id="105" name="Rectangle 104"/>
          <p:cNvSpPr>
            <a:spLocks noGrp="1" noRot="1" noChangeAspect="1" noMove="1" noResize="1" noEditPoints="1" noAdjustHandles="1" noChangeArrowheads="1" noChangeShapeType="1" noTextEdit="1"/>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p:cNvSpPr>
            <a:spLocks noGrp="1"/>
          </p:cNvSpPr>
          <p:nvPr>
            <p:ph sz="half" idx="1"/>
          </p:nvPr>
        </p:nvSpPr>
        <p:spPr>
          <a:xfrm>
            <a:off x="1101554" y="685800"/>
            <a:ext cx="5970162" cy="5225422"/>
          </a:xfrm>
        </p:spPr>
        <p:txBody>
          <a:bodyPr vert="horz" lIns="91440" tIns="45720" rIns="91440" bIns="45720" rtlCol="0" anchor="ctr">
            <a:normAutofit/>
          </a:bodyPr>
          <a:lstStyle/>
          <a:p>
            <a:r>
              <a:rPr lang="en-US" b="1" dirty="0"/>
              <a:t>Inconsistent EEG </a:t>
            </a:r>
            <a:r>
              <a:rPr lang="en-US" dirty="0"/>
              <a:t>patterns due to a varying level of subject’s awareness and mental status.</a:t>
            </a:r>
            <a:endParaRPr lang="en-US" dirty="0"/>
          </a:p>
          <a:p>
            <a:r>
              <a:rPr lang="en-US" b="1" dirty="0"/>
              <a:t>Placement of electrodes</a:t>
            </a:r>
            <a:r>
              <a:rPr lang="en-US" dirty="0"/>
              <a:t> (i.e. position on the subjects' scalp) </a:t>
            </a:r>
            <a:endParaRPr lang="en-US" dirty="0"/>
          </a:p>
          <a:p>
            <a:pPr lvl="1"/>
            <a:r>
              <a:rPr lang="en-US" dirty="0"/>
              <a:t>may vary from day to day and person to person.</a:t>
            </a:r>
            <a:endParaRPr lang="en-US" dirty="0"/>
          </a:p>
          <a:p>
            <a:pPr lvl="1"/>
            <a:r>
              <a:rPr lang="en-US" dirty="0"/>
              <a:t>Electrodes might short circuit each other.</a:t>
            </a:r>
            <a:endParaRPr lang="en-US" dirty="0"/>
          </a:p>
          <a:p>
            <a:r>
              <a:rPr lang="en-US" b="1" cap="all" dirty="0" err="1"/>
              <a:t>eeg</a:t>
            </a:r>
            <a:r>
              <a:rPr lang="en-US" b="1" dirty="0"/>
              <a:t> signals of ALS patient may be associated with the wrong movement imagined </a:t>
            </a:r>
            <a:r>
              <a:rPr lang="en-US" dirty="0"/>
              <a:t>due to their inability to hear, see or react correctly.</a:t>
            </a:r>
            <a:endParaRPr lang="en-US" dirty="0"/>
          </a:p>
        </p:txBody>
      </p:sp>
      <p:cxnSp>
        <p:nvCxnSpPr>
          <p:cNvPr id="107" name="Straight Connector 106"/>
          <p:cNvCxnSpPr>
            <a:cxnSpLocks noGrp="1" noRot="1" noChangeAspect="1" noMove="1" noResize="1" noEditPoints="1" noAdjustHandles="1" noChangeArrowheads="1" noChangeShapeType="1"/>
          </p:cNvCxnSpPr>
          <p:nvPr/>
        </p:nvCxnSpPr>
        <p:spPr>
          <a:xfrm>
            <a:off x="7536041" y="1871831"/>
            <a:ext cx="0" cy="3200400"/>
          </a:xfrm>
          <a:prstGeom prst="line">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163" name="Group 162"/>
          <p:cNvGrpSpPr>
            <a:grpSpLocks noGrp="1" noRot="1" noChangeAspect="1" noMove="1" noResize="1" noUngrp="1"/>
          </p:cNvGrpSpPr>
          <p:nvPr/>
        </p:nvGrpSpPr>
        <p:grpSpPr>
          <a:xfrm>
            <a:off x="9" y="228600"/>
            <a:ext cx="2851523" cy="6638625"/>
            <a:chOff x="2487613" y="285750"/>
            <a:chExt cx="2428875" cy="5654676"/>
          </a:xfrm>
        </p:grpSpPr>
        <p:sp>
          <p:nvSpPr>
            <p:cNvPr id="16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16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16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16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16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16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17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17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17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17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17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17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77" name="Group 176"/>
          <p:cNvGrpSpPr>
            <a:grpSpLocks noGrp="1" noRot="1" noChangeAspect="1" noMove="1" noResize="1" noUngrp="1"/>
          </p:cNvGrpSpPr>
          <p:nvPr/>
        </p:nvGrpSpPr>
        <p:grpSpPr>
          <a:xfrm>
            <a:off x="27224" y="-786"/>
            <a:ext cx="2356675" cy="6854040"/>
            <a:chOff x="6627813" y="194833"/>
            <a:chExt cx="1952625" cy="5678918"/>
          </a:xfrm>
        </p:grpSpPr>
        <p:sp>
          <p:nvSpPr>
            <p:cNvPr id="178"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79"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80"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81"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82"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83"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84"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5"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86"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187"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188"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189"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191" name="Rectangle 190"/>
          <p:cNvSpPr>
            <a:spLocks noGrp="1" noRot="1" noChangeAspect="1" noMove="1" noResize="1" noEditPoints="1" noAdjustHandles="1" noChangeArrowheads="1" noChangeShapeType="1" noTextEdit="1"/>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193" name="Freeform 11"/>
          <p:cNvSpPr>
            <a:spLocks noGrp="1" noRot="1" noChangeAspect="1" noMove="1" noResize="1" noEditPoints="1" noAdjustHandles="1" noChangeArrowheads="1" noChangeShapeType="1" noTextEdit="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95" name="Rectangle 194"/>
          <p:cNvSpPr>
            <a:spLocks noGrp="1" noRot="1" noChangeAspect="1" noMove="1" noResize="1" noEditPoints="1" noAdjustHandles="1" noChangeArrowheads="1" noChangeShapeType="1" noTextEdit="1"/>
          </p:cNvSpPr>
          <p:nvPr/>
        </p:nvSpPr>
        <p:spPr>
          <a:xfrm>
            <a:off x="1" y="0"/>
            <a:ext cx="4654295"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433889" y="1059872"/>
            <a:ext cx="3012216" cy="4851349"/>
          </a:xfrm>
        </p:spPr>
        <p:txBody>
          <a:bodyPr vert="horz" lIns="91440" tIns="45720" rIns="91440" bIns="45720" rtlCol="0" anchor="t">
            <a:normAutofit/>
          </a:bodyPr>
          <a:lstStyle/>
          <a:p>
            <a:r>
              <a:rPr lang="en-US" b="1" dirty="0"/>
              <a:t>Future Work</a:t>
            </a:r>
            <a:endParaRPr lang="en-US" b="1" dirty="0"/>
          </a:p>
        </p:txBody>
      </p:sp>
      <p:sp>
        <p:nvSpPr>
          <p:cNvPr id="197" name="Freeform 11"/>
          <p:cNvSpPr>
            <a:spLocks noGrp="1" noRot="1" noChangeAspect="1" noMove="1" noResize="1" noEditPoints="1" noAdjustHandles="1" noChangeArrowheads="1" noChangeShapeType="1" noTextEdit="1"/>
          </p:cNvSpPr>
          <p:nvPr/>
        </p:nvSpPr>
        <p:spPr bwMode="auto">
          <a:xfrm flipV="1">
            <a:off x="-159" y="1149203"/>
            <a:ext cx="1098194" cy="514066"/>
          </a:xfrm>
          <a:custGeom>
            <a:avLst/>
            <a:gdLst>
              <a:gd name="connsiteX0" fmla="*/ 10000 w 10044"/>
              <a:gd name="connsiteY0" fmla="*/ 4701 h 9966"/>
              <a:gd name="connsiteX1" fmla="*/ 8559 w 10044"/>
              <a:gd name="connsiteY1" fmla="*/ 188 h 9966"/>
              <a:gd name="connsiteX2" fmla="*/ 8527 w 10044"/>
              <a:gd name="connsiteY2" fmla="*/ 94 h 9966"/>
              <a:gd name="connsiteX3" fmla="*/ 8438 w 10044"/>
              <a:gd name="connsiteY3" fmla="*/ 0 h 9966"/>
              <a:gd name="connsiteX4" fmla="*/ 7867 w 10044"/>
              <a:gd name="connsiteY4" fmla="*/ 0 h 9966"/>
              <a:gd name="connsiteX5" fmla="*/ 0 w 10044"/>
              <a:gd name="connsiteY5" fmla="*/ 70 h 9966"/>
              <a:gd name="connsiteX6" fmla="*/ 3132 w 10044"/>
              <a:gd name="connsiteY6" fmla="*/ 9763 h 9966"/>
              <a:gd name="connsiteX7" fmla="*/ 7867 w 10044"/>
              <a:gd name="connsiteY7" fmla="*/ 9966 h 9966"/>
              <a:gd name="connsiteX8" fmla="*/ 8438 w 10044"/>
              <a:gd name="connsiteY8" fmla="*/ 9966 h 9966"/>
              <a:gd name="connsiteX9" fmla="*/ 8527 w 10044"/>
              <a:gd name="connsiteY9" fmla="*/ 9872 h 9966"/>
              <a:gd name="connsiteX10" fmla="*/ 8559 w 10044"/>
              <a:gd name="connsiteY10" fmla="*/ 9778 h 9966"/>
              <a:gd name="connsiteX11" fmla="*/ 10000 w 10044"/>
              <a:gd name="connsiteY11" fmla="*/ 5265 h 9966"/>
              <a:gd name="connsiteX12" fmla="*/ 10000 w 10044"/>
              <a:gd name="connsiteY12" fmla="*/ 4701 h 9966"/>
              <a:gd name="connsiteX0-1" fmla="*/ 6839 w 6883"/>
              <a:gd name="connsiteY0-2" fmla="*/ 4885 h 10168"/>
              <a:gd name="connsiteX1-3" fmla="*/ 5405 w 6883"/>
              <a:gd name="connsiteY1-4" fmla="*/ 357 h 10168"/>
              <a:gd name="connsiteX2-5" fmla="*/ 5373 w 6883"/>
              <a:gd name="connsiteY2-6" fmla="*/ 262 h 10168"/>
              <a:gd name="connsiteX3-7" fmla="*/ 5284 w 6883"/>
              <a:gd name="connsiteY3-8" fmla="*/ 168 h 10168"/>
              <a:gd name="connsiteX4-9" fmla="*/ 4716 w 6883"/>
              <a:gd name="connsiteY4-10" fmla="*/ 168 h 10168"/>
              <a:gd name="connsiteX5-11" fmla="*/ 50 w 6883"/>
              <a:gd name="connsiteY5-12" fmla="*/ 0 h 10168"/>
              <a:gd name="connsiteX6-13" fmla="*/ 1 w 6883"/>
              <a:gd name="connsiteY6-14" fmla="*/ 9964 h 10168"/>
              <a:gd name="connsiteX7-15" fmla="*/ 4716 w 6883"/>
              <a:gd name="connsiteY7-16" fmla="*/ 10168 h 10168"/>
              <a:gd name="connsiteX8-17" fmla="*/ 5284 w 6883"/>
              <a:gd name="connsiteY8-18" fmla="*/ 10168 h 10168"/>
              <a:gd name="connsiteX9-19" fmla="*/ 5373 w 6883"/>
              <a:gd name="connsiteY9-20" fmla="*/ 10074 h 10168"/>
              <a:gd name="connsiteX10-21" fmla="*/ 5405 w 6883"/>
              <a:gd name="connsiteY10-22" fmla="*/ 9979 h 10168"/>
              <a:gd name="connsiteX11-23" fmla="*/ 6839 w 6883"/>
              <a:gd name="connsiteY11-24" fmla="*/ 5451 h 10168"/>
              <a:gd name="connsiteX12-25" fmla="*/ 6839 w 6883"/>
              <a:gd name="connsiteY12-26" fmla="*/ 4885 h 1016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Lst>
            <a:rect l="l" t="t" r="r" b="b"/>
            <a:pathLst>
              <a:path w="6883" h="10168">
                <a:moveTo>
                  <a:pt x="6839" y="4885"/>
                </a:moveTo>
                <a:lnTo>
                  <a:pt x="5405" y="357"/>
                </a:lnTo>
                <a:cubicBezTo>
                  <a:pt x="5395" y="325"/>
                  <a:pt x="5383" y="294"/>
                  <a:pt x="5373" y="262"/>
                </a:cubicBezTo>
                <a:cubicBezTo>
                  <a:pt x="5344" y="168"/>
                  <a:pt x="5314" y="168"/>
                  <a:pt x="5284" y="168"/>
                </a:cubicBezTo>
                <a:lnTo>
                  <a:pt x="4716" y="168"/>
                </a:lnTo>
                <a:lnTo>
                  <a:pt x="50" y="0"/>
                </a:lnTo>
                <a:cubicBezTo>
                  <a:pt x="59" y="3322"/>
                  <a:pt x="-8" y="6643"/>
                  <a:pt x="1" y="9964"/>
                </a:cubicBezTo>
                <a:lnTo>
                  <a:pt x="4716" y="10168"/>
                </a:lnTo>
                <a:lnTo>
                  <a:pt x="5284" y="10168"/>
                </a:lnTo>
                <a:cubicBezTo>
                  <a:pt x="5314" y="10168"/>
                  <a:pt x="5344" y="10074"/>
                  <a:pt x="5373" y="10074"/>
                </a:cubicBezTo>
                <a:cubicBezTo>
                  <a:pt x="5373" y="9979"/>
                  <a:pt x="5405" y="9979"/>
                  <a:pt x="5405" y="9979"/>
                </a:cubicBezTo>
                <a:lnTo>
                  <a:pt x="6839" y="5451"/>
                </a:lnTo>
                <a:cubicBezTo>
                  <a:pt x="6898" y="5262"/>
                  <a:pt x="6898" y="5074"/>
                  <a:pt x="6839" y="4885"/>
                </a:cubicBezTo>
                <a:close/>
              </a:path>
            </a:pathLst>
          </a:custGeom>
          <a:solidFill>
            <a:schemeClr val="accent1"/>
          </a:solidFill>
          <a:ln>
            <a:noFill/>
          </a:ln>
        </p:spPr>
      </p:sp>
      <p:sp>
        <p:nvSpPr>
          <p:cNvPr id="4" name="Content Placeholder 3"/>
          <p:cNvSpPr>
            <a:spLocks noGrp="1"/>
          </p:cNvSpPr>
          <p:nvPr>
            <p:ph sz="half" idx="1"/>
          </p:nvPr>
        </p:nvSpPr>
        <p:spPr>
          <a:xfrm>
            <a:off x="5280368" y="1059872"/>
            <a:ext cx="6224244" cy="4851350"/>
          </a:xfrm>
        </p:spPr>
        <p:txBody>
          <a:bodyPr vert="horz" lIns="91440" tIns="45720" rIns="91440" bIns="45720" rtlCol="0">
            <a:normAutofit/>
          </a:bodyPr>
          <a:lstStyle/>
          <a:p>
            <a:r>
              <a:rPr lang="en-US" dirty="0"/>
              <a:t>Same approach can be used on other datasets to prove the effectiveness and reusability</a:t>
            </a:r>
            <a:endParaRPr lang="en-US" dirty="0"/>
          </a:p>
          <a:p>
            <a:r>
              <a:rPr lang="en-US" dirty="0"/>
              <a:t>Model rebuilt on newer frameworks and able to train quicker with more resources ( Parallel GPU Training / Multi-GPU Training)</a:t>
            </a:r>
            <a:endParaRPr lang="en-US" dirty="0"/>
          </a:p>
          <a:p>
            <a:r>
              <a:rPr lang="en-US" dirty="0"/>
              <a:t>Much Simpler model compared to the competition winning ensemble model (98.1%)</a:t>
            </a:r>
            <a:endParaRPr lang="en-US" dirty="0"/>
          </a:p>
          <a:p>
            <a:r>
              <a:rPr lang="en-US" dirty="0"/>
              <a:t>On the downside, Capsule network is quite big and hence takes time to train. Can try to simplify or make it much efficient</a:t>
            </a:r>
            <a:endParaRPr lang="en-US" dirty="0"/>
          </a:p>
          <a:p>
            <a:r>
              <a:rPr lang="en-US" dirty="0"/>
              <a:t>If model is accurate, BCI can be extended to patients affected by seizures and epilepsy </a:t>
            </a:r>
            <a:endParaRPr lang="en-US" dirty="0"/>
          </a:p>
          <a:p>
            <a:r>
              <a:rPr lang="en-US" dirty="0"/>
              <a:t>Other use cases such as Emotion recognition</a:t>
            </a:r>
            <a:endParaRPr lang="en-US" dirty="0"/>
          </a:p>
          <a:p>
            <a:endParaRPr lang="en-US" dirty="0"/>
          </a:p>
          <a:p>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Related Work – Appendix – Results of various Algorithms</a:t>
            </a:r>
            <a:endParaRPr lang="en-US" dirty="0"/>
          </a:p>
        </p:txBody>
      </p:sp>
      <p:sp>
        <p:nvSpPr>
          <p:cNvPr id="3" name="Content Placeholder 2"/>
          <p:cNvSpPr>
            <a:spLocks noGrp="1"/>
          </p:cNvSpPr>
          <p:nvPr>
            <p:ph sz="half" idx="1"/>
          </p:nvPr>
        </p:nvSpPr>
        <p:spPr/>
        <p:txBody>
          <a:bodyPr>
            <a:normAutofit lnSpcReduction="10000"/>
          </a:bodyPr>
          <a:lstStyle/>
          <a:p>
            <a:pPr marL="0" indent="0">
              <a:buNone/>
            </a:pPr>
            <a:r>
              <a:rPr lang="en-US" dirty="0"/>
              <a:t>For Open Source Dataset,</a:t>
            </a:r>
            <a:endParaRPr lang="en-US" dirty="0"/>
          </a:p>
          <a:p>
            <a:r>
              <a:rPr lang="en-US" dirty="0"/>
              <a:t>Comparison of Algorithms – Logistic Regression with Band-Pass Filter Bank</a:t>
            </a:r>
            <a:endParaRPr lang="en-US" dirty="0"/>
          </a:p>
          <a:p>
            <a:r>
              <a:rPr lang="en-US" dirty="0"/>
              <a:t>Comparison of Algorithms </a:t>
            </a:r>
            <a:r>
              <a:rPr lang="en-US" dirty="0" err="1"/>
              <a:t>Algorithms</a:t>
            </a:r>
            <a:r>
              <a:rPr lang="en-US" dirty="0"/>
              <a:t> – Logistic Regression with Low-Pass Filter Bank</a:t>
            </a:r>
            <a:endParaRPr lang="en-US" dirty="0"/>
          </a:p>
          <a:p>
            <a:r>
              <a:rPr lang="en-US" dirty="0"/>
              <a:t>Comparison of Algorithms </a:t>
            </a:r>
            <a:r>
              <a:rPr lang="en-US" dirty="0" err="1"/>
              <a:t>Algorithms</a:t>
            </a:r>
            <a:r>
              <a:rPr lang="en-US" dirty="0"/>
              <a:t> – Normalization and a Convolutional Neural Network</a:t>
            </a:r>
            <a:endParaRPr lang="en-US" dirty="0"/>
          </a:p>
          <a:p>
            <a:endParaRPr lang="en-US" dirty="0"/>
          </a:p>
          <a:p>
            <a:endParaRPr lang="en-US" dirty="0"/>
          </a:p>
        </p:txBody>
      </p:sp>
      <p:sp>
        <p:nvSpPr>
          <p:cNvPr id="4" name="Content Placeholder 3"/>
          <p:cNvSpPr>
            <a:spLocks noGrp="1"/>
          </p:cNvSpPr>
          <p:nvPr>
            <p:ph sz="half" idx="2"/>
          </p:nvPr>
        </p:nvSpPr>
        <p:spPr>
          <a:xfrm>
            <a:off x="7048767" y="1757106"/>
            <a:ext cx="4313864" cy="3777622"/>
          </a:xfrm>
        </p:spPr>
        <p:txBody>
          <a:bodyPr>
            <a:normAutofit lnSpcReduction="10000"/>
          </a:bodyPr>
          <a:lstStyle/>
          <a:p>
            <a:pPr marL="0" indent="0">
              <a:buNone/>
            </a:pPr>
            <a:r>
              <a:rPr lang="en-US" dirty="0"/>
              <a:t>For A-Star Dataset,</a:t>
            </a:r>
            <a:endParaRPr lang="en-US" dirty="0"/>
          </a:p>
          <a:p>
            <a:r>
              <a:rPr lang="en-US" dirty="0"/>
              <a:t>M. </a:t>
            </a:r>
            <a:r>
              <a:rPr lang="en-US" dirty="0" err="1"/>
              <a:t>Arvaneh</a:t>
            </a:r>
            <a:r>
              <a:rPr lang="en-US" dirty="0"/>
              <a:t>, C. Guan, K. K. Ang, and C. Quek, “EEG Data Space Adaptation to Reduce Intersession Non-stationarity in Brain-Computer Interface, Neural Computation, Vol. 25, No. 8, pp. 2146-71, August 2013.</a:t>
            </a:r>
            <a:endParaRPr lang="en-US" dirty="0"/>
          </a:p>
          <a:p>
            <a:r>
              <a:rPr lang="en-US" dirty="0"/>
              <a:t>M. </a:t>
            </a:r>
            <a:r>
              <a:rPr lang="en-US" dirty="0" err="1"/>
              <a:t>Arvaneh</a:t>
            </a:r>
            <a:r>
              <a:rPr lang="en-US" dirty="0"/>
              <a:t>, C. Guan, K. K. Ang, and C. Quek, “Optimizing Spatial Filters by Minimizing Within-class Dissimilarities in EEG-based BCI”, IEEE Transactions on Neural Networks and Learning Systems, vol. 24, no. 4, pp. 610-619, April 2013.</a:t>
            </a:r>
            <a:endParaRPr lang="en-US"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a:grpSpLocks noGrp="1" noRot="1" noChangeAspect="1" noMove="1" noResize="1" noUngrp="1"/>
          </p:cNvGrpSpPr>
          <p:nvPr/>
        </p:nvGrpSpPr>
        <p:grpSpPr>
          <a:xfrm>
            <a:off x="9" y="228600"/>
            <a:ext cx="2851523" cy="6638625"/>
            <a:chOff x="2487613" y="285750"/>
            <a:chExt cx="2428875" cy="5654676"/>
          </a:xfrm>
        </p:grpSpPr>
        <p:sp>
          <p:nvSpPr>
            <p:cNvPr id="9"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10"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11"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12"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13"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14"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15"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16"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17"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18"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19"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20"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22" name="Group 21"/>
          <p:cNvGrpSpPr>
            <a:grpSpLocks noGrp="1" noRot="1" noChangeAspect="1" noMove="1" noResize="1" noUngrp="1"/>
          </p:cNvGrpSpPr>
          <p:nvPr/>
        </p:nvGrpSpPr>
        <p:grpSpPr>
          <a:xfrm>
            <a:off x="27224" y="-786"/>
            <a:ext cx="2356675" cy="6854040"/>
            <a:chOff x="6627813" y="194833"/>
            <a:chExt cx="1952625" cy="5678918"/>
          </a:xfrm>
        </p:grpSpPr>
        <p:sp>
          <p:nvSpPr>
            <p:cNvPr id="23"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24"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25"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26"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27"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28"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29"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30"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31"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32"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33"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34"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36" name="Rectangle 35"/>
          <p:cNvSpPr>
            <a:spLocks noGrp="1" noRot="1" noChangeAspect="1" noMove="1" noResize="1" noEditPoints="1" noAdjustHandles="1" noChangeArrowheads="1" noChangeShapeType="1" noTextEdit="1"/>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8" name="Freeform 11"/>
          <p:cNvSpPr>
            <a:spLocks noGrp="1" noRot="1" noChangeAspect="1" noMove="1" noResize="1" noEditPoints="1" noAdjustHandles="1" noChangeArrowheads="1" noChangeShapeType="1" noTextEdit="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useBgFill="1">
        <p:nvSpPr>
          <p:cNvPr id="40" name="Rectangle 39"/>
          <p:cNvSpPr>
            <a:spLocks noGrp="1" noRot="1" noChangeAspect="1" noMove="1" noResize="1" noEditPoints="1" noAdjustHandles="1" noChangeArrowheads="1" noChangeShapeType="1" noTextEdit="1"/>
          </p:cNvSpPr>
          <p:nvPr/>
        </p:nvSpPr>
        <p:spPr>
          <a:xfrm>
            <a:off x="2" y="0"/>
            <a:ext cx="1219199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046019" y="942108"/>
            <a:ext cx="3256550" cy="4969113"/>
          </a:xfrm>
        </p:spPr>
        <p:txBody>
          <a:bodyPr vert="horz" lIns="91440" tIns="45720" rIns="91440" bIns="45720" rtlCol="0" anchor="ctr">
            <a:normAutofit/>
          </a:bodyPr>
          <a:lstStyle/>
          <a:p>
            <a:r>
              <a:rPr lang="en-US" dirty="0">
                <a:solidFill>
                  <a:schemeClr val="tx2">
                    <a:lumMod val="75000"/>
                  </a:schemeClr>
                </a:solidFill>
              </a:rPr>
              <a:t>Thanks</a:t>
            </a:r>
            <a:endParaRPr lang="en-US" dirty="0">
              <a:solidFill>
                <a:schemeClr val="tx2">
                  <a:lumMod val="75000"/>
                </a:schemeClr>
              </a:solidFill>
            </a:endParaRPr>
          </a:p>
        </p:txBody>
      </p:sp>
      <p:sp>
        <p:nvSpPr>
          <p:cNvPr id="42" name="Rectangle 41"/>
          <p:cNvSpPr>
            <a:spLocks noGrp="1" noRot="1" noChangeAspect="1" noMove="1" noResize="1" noEditPoints="1" noAdjustHandles="1" noChangeArrowheads="1" noChangeShapeType="1" noTextEdit="1"/>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cxnSp>
        <p:nvCxnSpPr>
          <p:cNvPr id="44" name="Straight Connector 43"/>
          <p:cNvCxnSpPr>
            <a:cxnSpLocks noGrp="1" noRot="1" noChangeAspect="1" noMove="1" noResize="1" noEditPoints="1" noAdjustHandles="1" noChangeArrowheads="1" noChangeShapeType="1"/>
          </p:cNvCxnSpPr>
          <p:nvPr/>
        </p:nvCxnSpPr>
        <p:spPr>
          <a:xfrm>
            <a:off x="4654296" y="1871831"/>
            <a:ext cx="0" cy="3200400"/>
          </a:xfrm>
          <a:prstGeom prst="line">
            <a:avLst/>
          </a:prstGeom>
          <a:ln w="15875">
            <a:solidFill>
              <a:schemeClr val="accent4"/>
            </a:solidFill>
          </a:ln>
        </p:spPr>
        <p:style>
          <a:lnRef idx="1">
            <a:schemeClr val="accent1"/>
          </a:lnRef>
          <a:fillRef idx="0">
            <a:schemeClr val="accent1"/>
          </a:fillRef>
          <a:effectRef idx="0">
            <a:schemeClr val="accent1"/>
          </a:effectRef>
          <a:fontRef idx="minor">
            <a:schemeClr val="tx1"/>
          </a:fontRef>
        </p:style>
      </p:cxnSp>
      <p:grpSp>
        <p:nvGrpSpPr>
          <p:cNvPr id="46" name="Group 45"/>
          <p:cNvGrpSpPr>
            <a:grpSpLocks noGrp="1" noRot="1" noChangeAspect="1" noMove="1" noResize="1" noUngrp="1"/>
          </p:cNvGrpSpPr>
          <p:nvPr/>
        </p:nvGrpSpPr>
        <p:grpSpPr>
          <a:xfrm flipH="1">
            <a:off x="6009967" y="0"/>
            <a:ext cx="6176982" cy="6853245"/>
            <a:chOff x="2487613" y="285750"/>
            <a:chExt cx="2428876" cy="5654676"/>
          </a:xfrm>
          <a:solidFill>
            <a:schemeClr val="bg1">
              <a:alpha val="30000"/>
            </a:schemeClr>
          </a:solidFill>
        </p:grpSpPr>
        <p:sp>
          <p:nvSpPr>
            <p:cNvPr id="47"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grpFill/>
            <a:ln>
              <a:noFill/>
            </a:ln>
          </p:spPr>
        </p:sp>
        <p:sp>
          <p:nvSpPr>
            <p:cNvPr id="59"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grpFill/>
            <a:ln>
              <a:noFill/>
            </a:ln>
          </p:spPr>
        </p:sp>
        <p:sp>
          <p:nvSpPr>
            <p:cNvPr id="60"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grpFill/>
            <a:ln>
              <a:noFill/>
            </a:ln>
          </p:spPr>
        </p:sp>
        <p:sp>
          <p:nvSpPr>
            <p:cNvPr id="61"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grpFill/>
            <a:ln>
              <a:noFill/>
            </a:ln>
          </p:spPr>
        </p:sp>
        <p:sp>
          <p:nvSpPr>
            <p:cNvPr id="62"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grpFill/>
            <a:ln>
              <a:noFill/>
            </a:ln>
          </p:spPr>
        </p:sp>
        <p:sp>
          <p:nvSpPr>
            <p:cNvPr id="63"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grpFill/>
            <a:ln>
              <a:noFill/>
            </a:ln>
          </p:spPr>
        </p:sp>
        <p:sp>
          <p:nvSpPr>
            <p:cNvPr id="64"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grpFill/>
            <a:ln>
              <a:noFill/>
            </a:ln>
          </p:spPr>
        </p:sp>
        <p:sp>
          <p:nvSpPr>
            <p:cNvPr id="65"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grpFill/>
            <a:ln>
              <a:noFill/>
            </a:ln>
          </p:spPr>
        </p:sp>
        <p:sp>
          <p:nvSpPr>
            <p:cNvPr id="66" name="Freeform 19"/>
            <p:cNvSpPr/>
            <p:nvPr/>
          </p:nvSpPr>
          <p:spPr bwMode="auto">
            <a:xfrm>
              <a:off x="3148014" y="468286"/>
              <a:ext cx="1768475" cy="4262464"/>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grpFill/>
            <a:ln>
              <a:noFill/>
            </a:ln>
          </p:spPr>
        </p:sp>
        <p:sp>
          <p:nvSpPr>
            <p:cNvPr id="56"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grpFill/>
            <a:ln>
              <a:noFill/>
            </a:ln>
          </p:spPr>
        </p:sp>
        <p:sp>
          <p:nvSpPr>
            <p:cNvPr id="57"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grpFill/>
            <a:ln>
              <a:noFill/>
            </a:ln>
          </p:spPr>
        </p:sp>
        <p:sp>
          <p:nvSpPr>
            <p:cNvPr id="58"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grpFill/>
            <a:ln>
              <a:noFill/>
            </a:ln>
          </p:spPr>
        </p:sp>
      </p:grpSp>
      <p:sp>
        <p:nvSpPr>
          <p:cNvPr id="3" name="Content Placeholder 2"/>
          <p:cNvSpPr>
            <a:spLocks noGrp="1"/>
          </p:cNvSpPr>
          <p:nvPr>
            <p:ph sz="half" idx="1"/>
          </p:nvPr>
        </p:nvSpPr>
        <p:spPr>
          <a:xfrm>
            <a:off x="5059886" y="1736672"/>
            <a:ext cx="6455549" cy="4969114"/>
          </a:xfrm>
        </p:spPr>
        <p:txBody>
          <a:bodyPr vert="horz" lIns="91440" tIns="45720" rIns="91440" bIns="45720" rtlCol="0" anchor="ctr">
            <a:normAutofit fontScale="85000" lnSpcReduction="10000"/>
          </a:bodyPr>
          <a:lstStyle/>
          <a:p>
            <a:r>
              <a:rPr lang="en-US" b="1" dirty="0">
                <a:solidFill>
                  <a:schemeClr val="tx2">
                    <a:lumMod val="75000"/>
                  </a:schemeClr>
                </a:solidFill>
              </a:rPr>
              <a:t>References:</a:t>
            </a:r>
            <a:endParaRPr lang="en-US" b="1" dirty="0">
              <a:solidFill>
                <a:schemeClr val="tx2">
                  <a:lumMod val="75000"/>
                </a:schemeClr>
              </a:solidFill>
            </a:endParaRPr>
          </a:p>
          <a:p>
            <a:r>
              <a:rPr lang="en-US" dirty="0">
                <a:solidFill>
                  <a:schemeClr val="tx2">
                    <a:lumMod val="75000"/>
                  </a:schemeClr>
                </a:solidFill>
                <a:hlinkClick r:id="rId1"/>
              </a:rPr>
              <a:t>https://www.nature.com/articles/sdata201447</a:t>
            </a:r>
            <a:endParaRPr lang="en-US" dirty="0">
              <a:solidFill>
                <a:schemeClr val="tx2">
                  <a:lumMod val="75000"/>
                </a:schemeClr>
              </a:solidFill>
            </a:endParaRPr>
          </a:p>
          <a:p>
            <a:r>
              <a:rPr lang="en-US" dirty="0">
                <a:solidFill>
                  <a:schemeClr val="tx2">
                    <a:lumMod val="75000"/>
                  </a:schemeClr>
                </a:solidFill>
                <a:hlinkClick r:id="rId2"/>
              </a:rPr>
              <a:t>https://www.kaggle.com/c/grasp-and-lift-eeg-detection</a:t>
            </a:r>
            <a:endParaRPr lang="en-US" dirty="0">
              <a:solidFill>
                <a:schemeClr val="tx2">
                  <a:lumMod val="75000"/>
                </a:schemeClr>
              </a:solidFill>
            </a:endParaRPr>
          </a:p>
          <a:p>
            <a:r>
              <a:rPr lang="en-US" dirty="0">
                <a:hlinkClick r:id="rId3"/>
              </a:rPr>
              <a:t>https://github.com/alexandrebarachant/Grasp-and-lift-EEG-challenge</a:t>
            </a:r>
            <a:endParaRPr lang="en-US" dirty="0"/>
          </a:p>
          <a:p>
            <a:r>
              <a:rPr lang="en-US" dirty="0">
                <a:solidFill>
                  <a:schemeClr val="tx2">
                    <a:lumMod val="75000"/>
                  </a:schemeClr>
                </a:solidFill>
                <a:hlinkClick r:id="rId4"/>
              </a:rPr>
              <a:t>https://www.researchgate.net/publication/303363213_Pushing_the_limits_of_BCI_accuracy_Winning_solution_of_the_Grasp_Lift_EEG_challenge</a:t>
            </a:r>
            <a:endParaRPr lang="en-US" dirty="0">
              <a:solidFill>
                <a:schemeClr val="tx2">
                  <a:lumMod val="75000"/>
                </a:schemeClr>
              </a:solidFill>
            </a:endParaRPr>
          </a:p>
          <a:p>
            <a:r>
              <a:rPr lang="en-US" dirty="0">
                <a:solidFill>
                  <a:schemeClr val="tx2">
                    <a:lumMod val="75000"/>
                  </a:schemeClr>
                </a:solidFill>
                <a:hlinkClick r:id="rId5"/>
              </a:rPr>
              <a:t>https://ieeexplore.ieee.org/document/7425963</a:t>
            </a:r>
            <a:endParaRPr lang="en-US" dirty="0">
              <a:solidFill>
                <a:schemeClr val="tx2">
                  <a:lumMod val="75000"/>
                </a:schemeClr>
              </a:solidFill>
            </a:endParaRPr>
          </a:p>
          <a:p>
            <a:r>
              <a:rPr lang="en-US" dirty="0">
                <a:solidFill>
                  <a:schemeClr val="tx2">
                    <a:lumMod val="75000"/>
                  </a:schemeClr>
                </a:solidFill>
                <a:hlinkClick r:id="rId6"/>
              </a:rPr>
              <a:t>https://ieeexplore.ieee.org/document/7844566</a:t>
            </a:r>
            <a:endParaRPr lang="en-US" dirty="0">
              <a:solidFill>
                <a:schemeClr val="tx2">
                  <a:lumMod val="75000"/>
                </a:schemeClr>
              </a:solidFill>
            </a:endParaRPr>
          </a:p>
          <a:p>
            <a:r>
              <a:rPr lang="en-US" dirty="0">
                <a:solidFill>
                  <a:schemeClr val="tx2">
                    <a:lumMod val="75000"/>
                  </a:schemeClr>
                </a:solidFill>
                <a:hlinkClick r:id="rId7"/>
              </a:rPr>
              <a:t>https://ieeexplore-ieee-org.libproxy1.nus.edu.sg/stamp/stamp.jsp?tp=&amp;arnumber=7425963</a:t>
            </a:r>
            <a:endParaRPr lang="en-US" dirty="0">
              <a:solidFill>
                <a:schemeClr val="tx2">
                  <a:lumMod val="75000"/>
                </a:schemeClr>
              </a:solidFill>
            </a:endParaRPr>
          </a:p>
          <a:p>
            <a:r>
              <a:rPr lang="en-US" dirty="0">
                <a:solidFill>
                  <a:schemeClr val="tx2">
                    <a:lumMod val="75000"/>
                  </a:schemeClr>
                </a:solidFill>
                <a:hlinkClick r:id="rId8"/>
              </a:rPr>
              <a:t>https://jimmysuen.github.io/</a:t>
            </a:r>
            <a:endParaRPr lang="en-US" dirty="0">
              <a:solidFill>
                <a:schemeClr val="tx2">
                  <a:lumMod val="75000"/>
                </a:schemeClr>
              </a:solidFill>
            </a:endParaRPr>
          </a:p>
          <a:p>
            <a:r>
              <a:rPr lang="en-US" dirty="0">
                <a:solidFill>
                  <a:schemeClr val="tx2">
                    <a:lumMod val="75000"/>
                  </a:schemeClr>
                </a:solidFill>
                <a:hlinkClick r:id="rId9"/>
              </a:rPr>
              <a:t>https://github.com/hjweide/kaggle-grasp-and-lift</a:t>
            </a:r>
            <a:endParaRPr lang="en-US" dirty="0">
              <a:solidFill>
                <a:schemeClr val="tx2">
                  <a:lumMod val="75000"/>
                </a:schemeClr>
              </a:solidFill>
            </a:endParaRPr>
          </a:p>
          <a:p>
            <a:r>
              <a:rPr lang="en-US" dirty="0">
                <a:hlinkClick r:id="rId10"/>
              </a:rPr>
              <a:t>https://pechyonkin.me/capsules-1/</a:t>
            </a:r>
            <a:endParaRPr lang="en-US" dirty="0"/>
          </a:p>
          <a:p>
            <a:r>
              <a:rPr lang="en-US" dirty="0">
                <a:hlinkClick r:id="rId11"/>
              </a:rPr>
              <a:t>https://pechyonkin.me/capsules-4/</a:t>
            </a:r>
            <a:endParaRPr lang="en-US" dirty="0"/>
          </a:p>
          <a:p>
            <a:r>
              <a:rPr lang="en-US" dirty="0"/>
              <a:t>Motor Imagery EEG Classification Using Capsule Networks - Kwon-Woo Ha and </a:t>
            </a:r>
            <a:r>
              <a:rPr lang="en-US" dirty="0" err="1"/>
              <a:t>Jin</a:t>
            </a:r>
            <a:r>
              <a:rPr lang="en-US" dirty="0"/>
              <a:t>-Woo </a:t>
            </a:r>
            <a:r>
              <a:rPr lang="en-US" dirty="0" err="1"/>
              <a:t>Jeong</a:t>
            </a:r>
            <a:endParaRPr lang="en-US" dirty="0"/>
          </a:p>
          <a:p>
            <a:endParaRPr lang="en-US" dirty="0">
              <a:solidFill>
                <a:schemeClr val="tx2">
                  <a:lumMod val="75000"/>
                </a:schemeClr>
              </a:solidFill>
            </a:endParaRPr>
          </a:p>
          <a:p>
            <a:endParaRPr lang="en-US" dirty="0">
              <a:solidFill>
                <a:schemeClr val="tx2">
                  <a:lumMod val="75000"/>
                </a:schemeClr>
              </a:solidFill>
            </a:endParaRPr>
          </a:p>
          <a:p>
            <a:endParaRPr lang="en-US" dirty="0">
              <a:solidFill>
                <a:schemeClr val="tx2">
                  <a:lumMod val="75000"/>
                </a:schemeClr>
              </a:solidFill>
            </a:endParaRPr>
          </a:p>
          <a:p>
            <a:endParaRPr lang="en-US" dirty="0">
              <a:solidFill>
                <a:schemeClr val="tx2">
                  <a:lumMod val="75000"/>
                </a:schemeClr>
              </a:solidFill>
            </a:endParaRPr>
          </a:p>
          <a:p>
            <a:endParaRPr lang="en-US" dirty="0">
              <a:solidFill>
                <a:schemeClr val="tx2">
                  <a:lumMod val="75000"/>
                </a:schemeClr>
              </a:solidFill>
            </a:endParaRPr>
          </a:p>
          <a:p>
            <a:endParaRPr lang="en-US" dirty="0">
              <a:solidFill>
                <a:schemeClr val="tx2">
                  <a:lumMod val="75000"/>
                </a:schemeClr>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a:grpSpLocks noGrp="1" noRot="1" noChangeAspect="1" noMove="1" noResize="1" noUngrp="1"/>
          </p:cNvGrpSpPr>
          <p:nvPr/>
        </p:nvGrpSpPr>
        <p:grpSpPr>
          <a:xfrm>
            <a:off x="9" y="228600"/>
            <a:ext cx="2851523" cy="6638625"/>
            <a:chOff x="2487613" y="285750"/>
            <a:chExt cx="2428875" cy="5654676"/>
          </a:xfrm>
        </p:grpSpPr>
        <p:sp>
          <p:nvSpPr>
            <p:cNvPr id="9"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10"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11"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12"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13"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14"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15"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16"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17"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18"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19"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20"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22" name="Group 21"/>
          <p:cNvGrpSpPr>
            <a:grpSpLocks noGrp="1" noRot="1" noChangeAspect="1" noMove="1" noResize="1" noUngrp="1"/>
          </p:cNvGrpSpPr>
          <p:nvPr/>
        </p:nvGrpSpPr>
        <p:grpSpPr>
          <a:xfrm>
            <a:off x="27224" y="-786"/>
            <a:ext cx="2356675" cy="6854040"/>
            <a:chOff x="6627813" y="194833"/>
            <a:chExt cx="1952625" cy="5678918"/>
          </a:xfrm>
        </p:grpSpPr>
        <p:sp>
          <p:nvSpPr>
            <p:cNvPr id="23"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24"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25"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26"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27"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28"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29"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30"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31"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32"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33"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34"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36" name="Rectangle 35"/>
          <p:cNvSpPr>
            <a:spLocks noGrp="1" noRot="1" noChangeAspect="1" noMove="1" noResize="1" noEditPoints="1" noAdjustHandles="1" noChangeArrowheads="1" noChangeShapeType="1" noTextEdit="1"/>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8" name="Freeform 11"/>
          <p:cNvSpPr>
            <a:spLocks noGrp="1" noRot="1" noChangeAspect="1" noMove="1" noResize="1" noEditPoints="1" noAdjustHandles="1" noChangeArrowheads="1" noChangeShapeType="1" noTextEdit="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useBgFill="1">
        <p:nvSpPr>
          <p:cNvPr id="40" name="Rectangle 39"/>
          <p:cNvSpPr>
            <a:spLocks noGrp="1" noRot="1" noChangeAspect="1" noMove="1" noResize="1" noEditPoints="1" noAdjustHandles="1" noChangeArrowheads="1" noChangeShapeType="1" noTextEdit="1"/>
          </p:cNvSpPr>
          <p:nvPr/>
        </p:nvSpPr>
        <p:spPr>
          <a:xfrm>
            <a:off x="2" y="0"/>
            <a:ext cx="1219199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7855527" y="685800"/>
            <a:ext cx="3649085" cy="5225422"/>
          </a:xfrm>
        </p:spPr>
        <p:txBody>
          <a:bodyPr vert="horz" lIns="91440" tIns="45720" rIns="91440" bIns="45720" rtlCol="0" anchor="ctr">
            <a:normAutofit/>
          </a:bodyPr>
          <a:lstStyle/>
          <a:p>
            <a:r>
              <a:rPr lang="en-US" b="1" dirty="0"/>
              <a:t>Project Scope and Objectives</a:t>
            </a:r>
            <a:endParaRPr lang="en-US" b="1" dirty="0"/>
          </a:p>
        </p:txBody>
      </p:sp>
      <p:sp>
        <p:nvSpPr>
          <p:cNvPr id="42" name="Rectangle 41"/>
          <p:cNvSpPr>
            <a:spLocks noGrp="1" noRot="1" noChangeAspect="1" noMove="1" noResize="1" noEditPoints="1" noAdjustHandles="1" noChangeArrowheads="1" noChangeShapeType="1" noTextEdit="1"/>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p:cNvSpPr>
            <a:spLocks noGrp="1"/>
          </p:cNvSpPr>
          <p:nvPr>
            <p:ph sz="half" idx="1"/>
          </p:nvPr>
        </p:nvSpPr>
        <p:spPr>
          <a:xfrm>
            <a:off x="1101554" y="685800"/>
            <a:ext cx="5970162" cy="5225422"/>
          </a:xfrm>
        </p:spPr>
        <p:txBody>
          <a:bodyPr vert="horz" lIns="91440" tIns="45720" rIns="91440" bIns="45720" rtlCol="0" anchor="ctr">
            <a:normAutofit/>
          </a:bodyPr>
          <a:lstStyle/>
          <a:p>
            <a:r>
              <a:rPr lang="en-US" dirty="0"/>
              <a:t>Decode electroencephalogram (EEG) signals </a:t>
            </a:r>
            <a:endParaRPr lang="en-US" dirty="0"/>
          </a:p>
          <a:p>
            <a:pPr lvl="1"/>
            <a:r>
              <a:rPr lang="en-US" dirty="0"/>
              <a:t>To develop a brain computer interface (BCI) system to aid patient’s mobility.</a:t>
            </a:r>
            <a:endParaRPr lang="en-US" dirty="0"/>
          </a:p>
          <a:p>
            <a:pPr lvl="1">
              <a:lnSpc>
                <a:spcPct val="90000"/>
              </a:lnSpc>
            </a:pPr>
            <a:r>
              <a:rPr lang="en-US" dirty="0"/>
              <a:t>No Integration with any device</a:t>
            </a:r>
            <a:endParaRPr lang="en-US" dirty="0"/>
          </a:p>
          <a:p>
            <a:pPr lvl="1">
              <a:lnSpc>
                <a:spcPct val="90000"/>
              </a:lnSpc>
            </a:pPr>
            <a:r>
              <a:rPr lang="en-US" dirty="0"/>
              <a:t>EEG signals are received and stored</a:t>
            </a:r>
            <a:endParaRPr lang="en-US" dirty="0"/>
          </a:p>
          <a:p>
            <a:pPr lvl="1">
              <a:lnSpc>
                <a:spcPct val="90000"/>
              </a:lnSpc>
            </a:pPr>
            <a:r>
              <a:rPr lang="en-US" dirty="0"/>
              <a:t>Pre-processing, training and validation to build models to classify EEG</a:t>
            </a:r>
            <a:endParaRPr lang="en-US" dirty="0"/>
          </a:p>
          <a:p>
            <a:r>
              <a:rPr lang="en-US" dirty="0"/>
              <a:t>Build model to predict inter subject’s action (i.e. grasping or lifting using </a:t>
            </a:r>
            <a:r>
              <a:rPr lang="en-US" b="1" dirty="0"/>
              <a:t>Open Source data</a:t>
            </a:r>
            <a:r>
              <a:rPr lang="en-US" dirty="0"/>
              <a:t>)</a:t>
            </a:r>
            <a:endParaRPr lang="en-US" dirty="0"/>
          </a:p>
          <a:p>
            <a:r>
              <a:rPr lang="en-US" dirty="0"/>
              <a:t>Develop an </a:t>
            </a:r>
            <a:r>
              <a:rPr lang="en-US" b="1" dirty="0"/>
              <a:t>Inter Subject EEG classification system</a:t>
            </a:r>
            <a:r>
              <a:rPr lang="en-US" dirty="0"/>
              <a:t> for A*STAR </a:t>
            </a:r>
            <a:endParaRPr lang="en-US" dirty="0"/>
          </a:p>
          <a:p>
            <a:pPr lvl="1"/>
            <a:r>
              <a:rPr lang="en-US" dirty="0"/>
              <a:t>To aid future development of decoder for brain signals for patients with ALS</a:t>
            </a:r>
            <a:endParaRPr lang="en-US" dirty="0"/>
          </a:p>
        </p:txBody>
      </p:sp>
      <p:cxnSp>
        <p:nvCxnSpPr>
          <p:cNvPr id="44" name="Straight Connector 43"/>
          <p:cNvCxnSpPr>
            <a:cxnSpLocks noGrp="1" noRot="1" noChangeAspect="1" noMove="1" noResize="1" noEditPoints="1" noAdjustHandles="1" noChangeArrowheads="1" noChangeShapeType="1"/>
          </p:cNvCxnSpPr>
          <p:nvPr/>
        </p:nvCxnSpPr>
        <p:spPr>
          <a:xfrm>
            <a:off x="7536041" y="1871831"/>
            <a:ext cx="0" cy="3200400"/>
          </a:xfrm>
          <a:prstGeom prst="line">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89748" y="653628"/>
            <a:ext cx="9012503" cy="706964"/>
          </a:xfrm>
        </p:spPr>
        <p:txBody>
          <a:bodyPr>
            <a:normAutofit/>
          </a:bodyPr>
          <a:lstStyle/>
          <a:p>
            <a:pPr algn="ctr"/>
            <a:r>
              <a:rPr lang="en-GB" b="1" dirty="0"/>
              <a:t>Experiment - Video</a:t>
            </a:r>
            <a:endParaRPr lang="en-SG" b="1" dirty="0"/>
          </a:p>
        </p:txBody>
      </p:sp>
      <p:sp>
        <p:nvSpPr>
          <p:cNvPr id="3" name="Content Placeholder 2"/>
          <p:cNvSpPr>
            <a:spLocks noGrp="1"/>
          </p:cNvSpPr>
          <p:nvPr>
            <p:ph sz="half" idx="1"/>
          </p:nvPr>
        </p:nvSpPr>
        <p:spPr>
          <a:xfrm>
            <a:off x="1024856" y="1487009"/>
            <a:ext cx="10338033" cy="1437646"/>
          </a:xfrm>
        </p:spPr>
        <p:txBody>
          <a:bodyPr>
            <a:normAutofit lnSpcReduction="10000"/>
          </a:bodyPr>
          <a:lstStyle/>
          <a:p>
            <a:pPr algn="just"/>
            <a:r>
              <a:rPr lang="en-GB" dirty="0"/>
              <a:t>Grasp and Lift (GAL) experiment were carried out among healthy subjects</a:t>
            </a:r>
            <a:endParaRPr lang="en-GB" dirty="0"/>
          </a:p>
          <a:p>
            <a:pPr algn="just"/>
            <a:r>
              <a:rPr lang="en-GB" dirty="0"/>
              <a:t>Conducted in the same order for all 12 subjects</a:t>
            </a:r>
            <a:endParaRPr lang="en-GB" dirty="0"/>
          </a:p>
          <a:p>
            <a:pPr algn="just"/>
            <a:r>
              <a:rPr lang="en-GB" dirty="0"/>
              <a:t>Similar to A*STAR dataset, the signal data is stored and pre-processed before being used for Training and Validation of the intended models</a:t>
            </a:r>
            <a:endParaRPr lang="en-GB" dirty="0"/>
          </a:p>
          <a:p>
            <a:endParaRPr lang="en-SG" dirty="0"/>
          </a:p>
        </p:txBody>
      </p:sp>
      <p:pic>
        <p:nvPicPr>
          <p:cNvPr id="6" name="sdata201447-s4">
            <a:hlinkClick r:id="" action="ppaction://media"/>
          </p:cNvPr>
          <p:cNvPicPr>
            <a:picLocks noChangeAspect="1"/>
          </p:cNvPicPr>
          <p:nvPr>
            <a:videoFile r:link="rId1"/>
            <p:extLst>
              <p:ext uri="{DAA4B4D4-6D71-4841-9C94-3DE7FCFB9230}">
                <p14:media xmlns:p14="http://schemas.microsoft.com/office/powerpoint/2010/main" r:embed="rId2"/>
              </p:ext>
            </p:extLst>
          </p:nvPr>
        </p:nvPicPr>
        <p:blipFill>
          <a:blip r:embed="rId3"/>
          <a:stretch>
            <a:fillRect/>
          </a:stretch>
        </p:blipFill>
        <p:spPr>
          <a:xfrm>
            <a:off x="825280" y="3051072"/>
            <a:ext cx="5444455" cy="2809865"/>
          </a:xfrm>
          <a:prstGeom prst="rect">
            <a:avLst/>
          </a:prstGeom>
        </p:spPr>
      </p:pic>
      <p:pic>
        <p:nvPicPr>
          <p:cNvPr id="7" name="sdata201447-s3">
            <a:hlinkClick r:id="" action="ppaction://media"/>
          </p:cNvPr>
          <p:cNvPicPr>
            <a:picLocks noChangeAspect="1"/>
          </p:cNvPicPr>
          <p:nvPr>
            <a:videoFile r:link="rId4"/>
            <p:extLst>
              <p:ext uri="{DAA4B4D4-6D71-4841-9C94-3DE7FCFB9230}">
                <p14:media xmlns:p14="http://schemas.microsoft.com/office/powerpoint/2010/main" r:embed="rId5"/>
              </p:ext>
            </p:extLst>
          </p:nvPr>
        </p:nvPicPr>
        <p:blipFill>
          <a:blip r:embed="rId6"/>
          <a:stretch>
            <a:fillRect/>
          </a:stretch>
        </p:blipFill>
        <p:spPr>
          <a:xfrm>
            <a:off x="6422473" y="3050102"/>
            <a:ext cx="5189987" cy="281083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960"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3216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60600">
                <p:cTn id="11" fill="hold" display="0">
                  <p:stCondLst>
                    <p:cond delay="indefinite"/>
                  </p:stCondLst>
                </p:cTn>
                <p:tgtEl>
                  <p:spTgt spid="6"/>
                </p:tgtEl>
              </p:cMediaNode>
            </p:video>
            <p:seq concurrent="1" nextAc="seek">
              <p:cTn id="12" restart="whenNotActive" fill="hold" evtFilter="cancelBubble" nodeType="interactiveSeq">
                <p:stCondLst>
                  <p:cond evt="onClick" delay="0">
                    <p:tgtEl>
                      <p:spTgt spid="6"/>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6"/>
                                        </p:tgtEl>
                                      </p:cBhvr>
                                    </p:cmd>
                                  </p:childTnLst>
                                </p:cTn>
                              </p:par>
                            </p:childTnLst>
                          </p:cTn>
                        </p:par>
                      </p:childTnLst>
                    </p:cTn>
                  </p:par>
                </p:childTnLst>
              </p:cTn>
              <p:nextCondLst>
                <p:cond evt="onClick" delay="0">
                  <p:tgtEl>
                    <p:spTgt spid="6"/>
                  </p:tgtEl>
                </p:cond>
              </p:nextCondLst>
            </p:seq>
            <p:video>
              <p:cMediaNode vol="80000">
                <p:cTn id="17" fill="hold" display="0">
                  <p:stCondLst>
                    <p:cond delay="indefinite"/>
                  </p:stCondLst>
                </p:cTn>
                <p:tgtEl>
                  <p:spTgt spid="7"/>
                </p:tgtEl>
              </p:cMediaNode>
            </p:video>
            <p:seq concurrent="1" nextAc="seek">
              <p:cTn id="18" restart="whenNotActive" fill="hold" evtFilter="cancelBubble" nodeType="interactiveSeq">
                <p:stCondLst>
                  <p:cond evt="onClick" delay="0">
                    <p:tgtEl>
                      <p:spTgt spid="7"/>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a:grpSpLocks noGrp="1" noRot="1" noChangeAspect="1" noMove="1" noResize="1" noUngrp="1"/>
          </p:cNvGrpSpPr>
          <p:nvPr/>
        </p:nvGrpSpPr>
        <p:grpSpPr>
          <a:xfrm>
            <a:off x="9" y="228600"/>
            <a:ext cx="2851523" cy="6638625"/>
            <a:chOff x="2487613" y="285750"/>
            <a:chExt cx="2428875" cy="5654676"/>
          </a:xfrm>
        </p:grpSpPr>
        <p:sp>
          <p:nvSpPr>
            <p:cNvPr id="9"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10"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11"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12"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13"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14"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15"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16"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17"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18"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19"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20"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22" name="Group 21"/>
          <p:cNvGrpSpPr>
            <a:grpSpLocks noGrp="1" noRot="1" noChangeAspect="1" noMove="1" noResize="1" noUngrp="1"/>
          </p:cNvGrpSpPr>
          <p:nvPr/>
        </p:nvGrpSpPr>
        <p:grpSpPr>
          <a:xfrm>
            <a:off x="27224" y="-786"/>
            <a:ext cx="2356675" cy="6854040"/>
            <a:chOff x="6627813" y="194833"/>
            <a:chExt cx="1952625" cy="5678918"/>
          </a:xfrm>
        </p:grpSpPr>
        <p:sp>
          <p:nvSpPr>
            <p:cNvPr id="23"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24"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25"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26"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27"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28"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29"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30"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31"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32"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33"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34"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36" name="Rectangle 35"/>
          <p:cNvSpPr>
            <a:spLocks noGrp="1" noRot="1" noChangeAspect="1" noMove="1" noResize="1" noEditPoints="1" noAdjustHandles="1" noChangeArrowheads="1" noChangeShapeType="1" noTextEdit="1"/>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8" name="Freeform 11"/>
          <p:cNvSpPr>
            <a:spLocks noGrp="1" noRot="1" noChangeAspect="1" noMove="1" noResize="1" noEditPoints="1" noAdjustHandles="1" noChangeArrowheads="1" noChangeShapeType="1" noTextEdit="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useBgFill="1">
        <p:nvSpPr>
          <p:cNvPr id="40" name="Rectangle 39"/>
          <p:cNvSpPr>
            <a:spLocks noGrp="1" noRot="1" noChangeAspect="1" noMove="1" noResize="1" noEditPoints="1" noAdjustHandles="1" noChangeArrowheads="1" noChangeShapeType="1" noTextEdit="1"/>
          </p:cNvSpPr>
          <p:nvPr/>
        </p:nvSpPr>
        <p:spPr>
          <a:xfrm>
            <a:off x="2" y="0"/>
            <a:ext cx="1219199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7855527" y="685800"/>
            <a:ext cx="3649085" cy="5225422"/>
          </a:xfrm>
        </p:spPr>
        <p:txBody>
          <a:bodyPr vert="horz" lIns="91440" tIns="45720" rIns="91440" bIns="45720" rtlCol="0" anchor="ctr">
            <a:normAutofit/>
          </a:bodyPr>
          <a:lstStyle/>
          <a:p>
            <a:r>
              <a:rPr lang="en-US" b="1" dirty="0"/>
              <a:t>Open Source - Solution Outline</a:t>
            </a:r>
            <a:endParaRPr lang="en-US" b="1" dirty="0"/>
          </a:p>
        </p:txBody>
      </p:sp>
      <p:sp>
        <p:nvSpPr>
          <p:cNvPr id="42" name="Rectangle 41"/>
          <p:cNvSpPr>
            <a:spLocks noGrp="1" noRot="1" noChangeAspect="1" noMove="1" noResize="1" noEditPoints="1" noAdjustHandles="1" noChangeArrowheads="1" noChangeShapeType="1" noTextEdit="1"/>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p:cNvSpPr>
            <a:spLocks noGrp="1"/>
          </p:cNvSpPr>
          <p:nvPr>
            <p:ph sz="half" idx="1"/>
          </p:nvPr>
        </p:nvSpPr>
        <p:spPr>
          <a:xfrm>
            <a:off x="1101554" y="685800"/>
            <a:ext cx="5970162" cy="5225422"/>
          </a:xfrm>
        </p:spPr>
        <p:txBody>
          <a:bodyPr vert="horz" lIns="91440" tIns="45720" rIns="91440" bIns="45720" rtlCol="0" anchor="ctr">
            <a:normAutofit/>
          </a:bodyPr>
          <a:lstStyle/>
          <a:p>
            <a:pPr marL="0" indent="0"/>
            <a:r>
              <a:rPr lang="en-US" dirty="0"/>
              <a:t>Approach 1:</a:t>
            </a:r>
            <a:endParaRPr lang="en-US" dirty="0"/>
          </a:p>
          <a:p>
            <a:r>
              <a:rPr lang="en-US" b="1" dirty="0"/>
              <a:t>Build a </a:t>
            </a:r>
            <a:r>
              <a:rPr lang="en-IN" altLang="en-US" b="1" dirty="0"/>
              <a:t>CNN </a:t>
            </a:r>
            <a:r>
              <a:rPr lang="en-US" b="1" dirty="0"/>
              <a:t>model </a:t>
            </a:r>
            <a:r>
              <a:rPr lang="en-US" dirty="0"/>
              <a:t>that can classify various actions of the subject and ignore any variation in readings of the subject(s) (Open Source)</a:t>
            </a:r>
            <a:r>
              <a:rPr lang="en-IN" altLang="en-US" dirty="0"/>
              <a:t>. Optimize the CNN model by tuning the hyper parameters.</a:t>
            </a:r>
            <a:endParaRPr lang="en-US" dirty="0"/>
          </a:p>
          <a:p>
            <a:pPr marL="0" indent="0"/>
            <a:r>
              <a:rPr lang="en-US" dirty="0"/>
              <a:t>Approach 2:</a:t>
            </a:r>
            <a:endParaRPr lang="en-US" dirty="0"/>
          </a:p>
          <a:p>
            <a:r>
              <a:rPr lang="en-IN" altLang="en-US" dirty="0"/>
              <a:t>Build a CNN + LSTM Sequence model to overcome the limitations on CNN.</a:t>
            </a:r>
            <a:endParaRPr lang="en-US" dirty="0"/>
          </a:p>
          <a:p>
            <a:pPr marL="0" indent="0"/>
            <a:r>
              <a:rPr lang="en-US" dirty="0"/>
              <a:t>Validation Method:</a:t>
            </a:r>
            <a:endParaRPr lang="en-US" dirty="0"/>
          </a:p>
          <a:p>
            <a:r>
              <a:rPr lang="en-IN" altLang="en-US" dirty="0">
                <a:sym typeface="+mn-ea"/>
              </a:rPr>
              <a:t>Build a CNN + Capsnet Sequence model to overcome the limitations on CNN.</a:t>
            </a:r>
            <a:endParaRPr lang="en-US" dirty="0"/>
          </a:p>
          <a:p>
            <a:endParaRPr lang="en-US" dirty="0"/>
          </a:p>
        </p:txBody>
      </p:sp>
      <p:cxnSp>
        <p:nvCxnSpPr>
          <p:cNvPr id="44" name="Straight Connector 43"/>
          <p:cNvCxnSpPr>
            <a:cxnSpLocks noGrp="1" noRot="1" noChangeAspect="1" noMove="1" noResize="1" noEditPoints="1" noAdjustHandles="1" noChangeArrowheads="1" noChangeShapeType="1"/>
          </p:cNvCxnSpPr>
          <p:nvPr/>
        </p:nvCxnSpPr>
        <p:spPr>
          <a:xfrm>
            <a:off x="7536041" y="1871831"/>
            <a:ext cx="0" cy="3200400"/>
          </a:xfrm>
          <a:prstGeom prst="line">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60773" y="1113062"/>
            <a:ext cx="3382297" cy="3281957"/>
          </a:xfrm>
        </p:spPr>
        <p:txBody>
          <a:bodyPr vert="horz" lIns="91440" tIns="45720" rIns="91440" bIns="45720" rtlCol="0" anchor="b">
            <a:normAutofit/>
          </a:bodyPr>
          <a:lstStyle/>
          <a:p>
            <a:r>
              <a:rPr lang="en-US" b="1" dirty="0">
                <a:solidFill>
                  <a:schemeClr val="tx1"/>
                </a:solidFill>
                <a:latin typeface="Calibri" panose="020F0502020204030204" pitchFamily="34" charset="0"/>
                <a:cs typeface="Calibri" panose="020F0502020204030204" pitchFamily="34" charset="0"/>
              </a:rPr>
              <a:t>EEG Signal Processing and Model Data Workflow </a:t>
            </a:r>
            <a:br>
              <a:rPr lang="en-SG" dirty="0"/>
            </a:br>
            <a:endParaRPr lang="en-US" sz="5400" b="0" i="0" kern="1200" dirty="0">
              <a:solidFill>
                <a:srgbClr val="EBEBEB"/>
              </a:solidFill>
              <a:latin typeface="+mj-lt"/>
              <a:ea typeface="+mj-ea"/>
              <a:cs typeface="+mj-cs"/>
            </a:endParaRPr>
          </a:p>
        </p:txBody>
      </p:sp>
      <p:pic>
        <p:nvPicPr>
          <p:cNvPr id="5" name="Picture 4"/>
          <p:cNvPicPr/>
          <p:nvPr/>
        </p:nvPicPr>
        <p:blipFill rotWithShape="1">
          <a:blip r:embed="rId1">
            <a:extLst>
              <a:ext uri="{28A0092B-C50C-407E-A947-70E740481C1C}">
                <a14:useLocalDpi xmlns:a14="http://schemas.microsoft.com/office/drawing/2010/main" val="0"/>
              </a:ext>
            </a:extLst>
          </a:blip>
          <a:srcRect b="40333"/>
          <a:stretch>
            <a:fillRect/>
          </a:stretch>
        </p:blipFill>
        <p:spPr bwMode="auto">
          <a:xfrm>
            <a:off x="1109763" y="1258343"/>
            <a:ext cx="6470907" cy="4338198"/>
          </a:xfrm>
          <a:prstGeom prst="roundRect">
            <a:avLst>
              <a:gd name="adj" fmla="val 1858"/>
            </a:avLst>
          </a:prstGeom>
          <a:effectLst>
            <a:outerShdw blurRad="50800" dist="50800" dir="5400000" algn="tl" rotWithShape="0">
              <a:srgbClr val="000000">
                <a:alpha val="43000"/>
              </a:srgbClr>
            </a:outerShdw>
          </a:effec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vert="horz" lIns="91440" tIns="45720" rIns="91440" bIns="45720" rtlCol="0" anchor="t">
            <a:normAutofit/>
          </a:bodyPr>
          <a:lstStyle/>
          <a:p>
            <a:r>
              <a:rPr lang="en-US" dirty="0"/>
              <a:t>Related Work (Open Source Dataset)</a:t>
            </a:r>
            <a:endParaRPr lang="en-US" dirty="0"/>
          </a:p>
        </p:txBody>
      </p:sp>
      <p:sp>
        <p:nvSpPr>
          <p:cNvPr id="88" name="Content Placeholder 2"/>
          <p:cNvSpPr>
            <a:spLocks noGrp="1"/>
          </p:cNvSpPr>
          <p:nvPr>
            <p:ph sz="half" idx="1"/>
          </p:nvPr>
        </p:nvSpPr>
        <p:spPr>
          <a:xfrm>
            <a:off x="2589212" y="2125362"/>
            <a:ext cx="5835121" cy="3785860"/>
          </a:xfrm>
        </p:spPr>
        <p:txBody>
          <a:bodyPr vert="horz" lIns="91440" tIns="45720" rIns="91440" bIns="45720" rtlCol="0">
            <a:normAutofit/>
          </a:bodyPr>
          <a:lstStyle/>
          <a:p>
            <a:pPr marL="457200" lvl="1" indent="0">
              <a:lnSpc>
                <a:spcPct val="90000"/>
              </a:lnSpc>
            </a:pPr>
            <a:endParaRPr lang="en-US" sz="1700" dirty="0"/>
          </a:p>
          <a:p>
            <a:pPr marL="0" indent="0">
              <a:lnSpc>
                <a:spcPct val="90000"/>
              </a:lnSpc>
            </a:pPr>
            <a:r>
              <a:rPr lang="en-US" sz="1700" dirty="0"/>
              <a:t>Various signal processing pipelines are utilized in experiments found in the literature, but the main stages are roughly the same. The transformations applied to the raw digital EEG signal can be divided into the following steps</a:t>
            </a:r>
            <a:endParaRPr lang="en-US" sz="1700" dirty="0"/>
          </a:p>
          <a:p>
            <a:pPr marL="0" indent="0">
              <a:lnSpc>
                <a:spcPct val="90000"/>
              </a:lnSpc>
            </a:pPr>
            <a:endParaRPr lang="en-US" sz="1700" dirty="0"/>
          </a:p>
          <a:p>
            <a:pPr>
              <a:lnSpc>
                <a:spcPct val="90000"/>
              </a:lnSpc>
            </a:pPr>
            <a:r>
              <a:rPr lang="en-US" sz="1700" dirty="0"/>
              <a:t>Artifact rejection</a:t>
            </a:r>
            <a:endParaRPr lang="en-US" sz="1700" dirty="0"/>
          </a:p>
          <a:p>
            <a:pPr>
              <a:lnSpc>
                <a:spcPct val="90000"/>
              </a:lnSpc>
            </a:pPr>
            <a:r>
              <a:rPr lang="en-US" sz="1700" dirty="0"/>
              <a:t>Time-domain filtering</a:t>
            </a:r>
            <a:endParaRPr lang="en-US" sz="1700" dirty="0"/>
          </a:p>
          <a:p>
            <a:pPr>
              <a:lnSpc>
                <a:spcPct val="90000"/>
              </a:lnSpc>
            </a:pPr>
            <a:r>
              <a:rPr lang="en-US" sz="1700" dirty="0"/>
              <a:t>Class feature generation</a:t>
            </a:r>
            <a:endParaRPr lang="en-US" sz="1700" dirty="0"/>
          </a:p>
          <a:p>
            <a:pPr>
              <a:lnSpc>
                <a:spcPct val="90000"/>
              </a:lnSpc>
            </a:pPr>
            <a:r>
              <a:rPr lang="en-US" sz="1700" dirty="0"/>
              <a:t>Classification</a:t>
            </a:r>
            <a:endParaRPr lang="en-US" sz="1700" dirty="0"/>
          </a:p>
          <a:p>
            <a:pPr>
              <a:lnSpc>
                <a:spcPct val="90000"/>
              </a:lnSpc>
            </a:pPr>
            <a:endParaRPr lang="en-US" sz="1700" dirty="0"/>
          </a:p>
        </p:txBody>
      </p:sp>
      <p:pic>
        <p:nvPicPr>
          <p:cNvPr id="9" name="Graphic 8" descr="CommentUrgent"/>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a:off x="8631452" y="2561913"/>
            <a:ext cx="2873159" cy="2873159"/>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8" name="Group 7"/>
          <p:cNvGrpSpPr>
            <a:grpSpLocks noGrp="1" noRot="1" noChangeAspect="1" noMove="1" noResize="1" noUngrp="1"/>
          </p:cNvGrpSpPr>
          <p:nvPr/>
        </p:nvGrpSpPr>
        <p:grpSpPr>
          <a:xfrm>
            <a:off x="9" y="228600"/>
            <a:ext cx="2851523" cy="6638625"/>
            <a:chOff x="2487613" y="285750"/>
            <a:chExt cx="2428875" cy="5654676"/>
          </a:xfrm>
        </p:grpSpPr>
        <p:sp>
          <p:nvSpPr>
            <p:cNvPr id="9"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10"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11"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12"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13"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14"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15"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16"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17"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18"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19"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20"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22" name="Group 21"/>
          <p:cNvGrpSpPr>
            <a:grpSpLocks noGrp="1" noRot="1" noChangeAspect="1" noMove="1" noResize="1" noUngrp="1"/>
          </p:cNvGrpSpPr>
          <p:nvPr/>
        </p:nvGrpSpPr>
        <p:grpSpPr>
          <a:xfrm>
            <a:off x="27224" y="-786"/>
            <a:ext cx="2356675" cy="6854040"/>
            <a:chOff x="6627813" y="194833"/>
            <a:chExt cx="1952625" cy="5678918"/>
          </a:xfrm>
        </p:grpSpPr>
        <p:sp>
          <p:nvSpPr>
            <p:cNvPr id="23"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24"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25"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26"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27"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28"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29"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30"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31"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32"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33"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34"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36" name="Rectangle 35"/>
          <p:cNvSpPr>
            <a:spLocks noGrp="1" noRot="1" noChangeAspect="1" noMove="1" noResize="1" noEditPoints="1" noAdjustHandles="1" noChangeArrowheads="1" noChangeShapeType="1" noTextEdit="1"/>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8" name="Freeform 11"/>
          <p:cNvSpPr>
            <a:spLocks noGrp="1" noRot="1" noChangeAspect="1" noMove="1" noResize="1" noEditPoints="1" noAdjustHandles="1" noChangeArrowheads="1" noChangeShapeType="1" noTextEdit="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useBgFill="1">
        <p:nvSpPr>
          <p:cNvPr id="40" name="Rectangle 39"/>
          <p:cNvSpPr>
            <a:spLocks noGrp="1" noRot="1" noChangeAspect="1" noMove="1" noResize="1" noEditPoints="1" noAdjustHandles="1" noChangeArrowheads="1" noChangeShapeType="1" noTextEdit="1"/>
          </p:cNvSpPr>
          <p:nvPr/>
        </p:nvSpPr>
        <p:spPr>
          <a:xfrm>
            <a:off x="2" y="0"/>
            <a:ext cx="1219199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046019" y="942108"/>
            <a:ext cx="3256550" cy="4969113"/>
          </a:xfrm>
        </p:spPr>
        <p:txBody>
          <a:bodyPr vert="horz" lIns="91440" tIns="45720" rIns="91440" bIns="45720" rtlCol="0" anchor="ctr">
            <a:normAutofit/>
          </a:bodyPr>
          <a:lstStyle/>
          <a:p>
            <a:r>
              <a:rPr lang="en-US" b="1" cap="all" dirty="0">
                <a:solidFill>
                  <a:schemeClr val="tx2">
                    <a:lumMod val="75000"/>
                  </a:schemeClr>
                </a:solidFill>
              </a:rPr>
              <a:t>Problem solving Paradigm – Healthy subjects</a:t>
            </a:r>
            <a:br>
              <a:rPr lang="en-US" b="1" cap="all" dirty="0">
                <a:solidFill>
                  <a:schemeClr val="tx2">
                    <a:lumMod val="75000"/>
                  </a:schemeClr>
                </a:solidFill>
              </a:rPr>
            </a:br>
            <a:endParaRPr lang="en-US" dirty="0">
              <a:solidFill>
                <a:schemeClr val="tx2">
                  <a:lumMod val="75000"/>
                </a:schemeClr>
              </a:solidFill>
            </a:endParaRPr>
          </a:p>
        </p:txBody>
      </p:sp>
      <p:sp>
        <p:nvSpPr>
          <p:cNvPr id="42" name="Rectangle 41"/>
          <p:cNvSpPr>
            <a:spLocks noGrp="1" noRot="1" noChangeAspect="1" noMove="1" noResize="1" noEditPoints="1" noAdjustHandles="1" noChangeArrowheads="1" noChangeShapeType="1" noTextEdit="1"/>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cxnSp>
        <p:nvCxnSpPr>
          <p:cNvPr id="44" name="Straight Connector 43"/>
          <p:cNvCxnSpPr>
            <a:cxnSpLocks noGrp="1" noRot="1" noChangeAspect="1" noMove="1" noResize="1" noEditPoints="1" noAdjustHandles="1" noChangeArrowheads="1" noChangeShapeType="1"/>
          </p:cNvCxnSpPr>
          <p:nvPr/>
        </p:nvCxnSpPr>
        <p:spPr>
          <a:xfrm>
            <a:off x="4654296" y="1871831"/>
            <a:ext cx="0" cy="3200400"/>
          </a:xfrm>
          <a:prstGeom prst="line">
            <a:avLst/>
          </a:prstGeom>
          <a:ln w="15875">
            <a:solidFill>
              <a:schemeClr val="accent4"/>
            </a:solidFill>
          </a:ln>
        </p:spPr>
        <p:style>
          <a:lnRef idx="1">
            <a:schemeClr val="accent1"/>
          </a:lnRef>
          <a:fillRef idx="0">
            <a:schemeClr val="accent1"/>
          </a:fillRef>
          <a:effectRef idx="0">
            <a:schemeClr val="accent1"/>
          </a:effectRef>
          <a:fontRef idx="minor">
            <a:schemeClr val="tx1"/>
          </a:fontRef>
        </p:style>
      </p:cxnSp>
      <p:grpSp>
        <p:nvGrpSpPr>
          <p:cNvPr id="46" name="Group 45"/>
          <p:cNvGrpSpPr>
            <a:grpSpLocks noGrp="1" noRot="1" noChangeAspect="1" noMove="1" noResize="1" noUngrp="1"/>
          </p:cNvGrpSpPr>
          <p:nvPr/>
        </p:nvGrpSpPr>
        <p:grpSpPr>
          <a:xfrm flipH="1">
            <a:off x="6009967" y="0"/>
            <a:ext cx="6176982" cy="6853245"/>
            <a:chOff x="2487613" y="285750"/>
            <a:chExt cx="2428876" cy="5654676"/>
          </a:xfrm>
          <a:solidFill>
            <a:schemeClr val="bg1">
              <a:alpha val="30000"/>
            </a:schemeClr>
          </a:solidFill>
        </p:grpSpPr>
        <p:sp>
          <p:nvSpPr>
            <p:cNvPr id="47"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grpFill/>
            <a:ln>
              <a:noFill/>
            </a:ln>
          </p:spPr>
        </p:sp>
        <p:sp>
          <p:nvSpPr>
            <p:cNvPr id="48"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grpFill/>
            <a:ln>
              <a:noFill/>
            </a:ln>
          </p:spPr>
        </p:sp>
        <p:sp>
          <p:nvSpPr>
            <p:cNvPr id="49"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grpFill/>
            <a:ln>
              <a:noFill/>
            </a:ln>
          </p:spPr>
        </p:sp>
        <p:sp>
          <p:nvSpPr>
            <p:cNvPr id="50"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grpFill/>
            <a:ln>
              <a:noFill/>
            </a:ln>
          </p:spPr>
        </p:sp>
        <p:sp>
          <p:nvSpPr>
            <p:cNvPr id="51"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grpFill/>
            <a:ln>
              <a:noFill/>
            </a:ln>
          </p:spPr>
        </p:sp>
        <p:sp>
          <p:nvSpPr>
            <p:cNvPr id="52"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grpFill/>
            <a:ln>
              <a:noFill/>
            </a:ln>
          </p:spPr>
        </p:sp>
        <p:sp>
          <p:nvSpPr>
            <p:cNvPr id="53"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grpFill/>
            <a:ln>
              <a:noFill/>
            </a:ln>
          </p:spPr>
        </p:sp>
        <p:sp>
          <p:nvSpPr>
            <p:cNvPr id="54"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grpFill/>
            <a:ln>
              <a:noFill/>
            </a:ln>
          </p:spPr>
        </p:sp>
        <p:sp>
          <p:nvSpPr>
            <p:cNvPr id="55" name="Freeform 19"/>
            <p:cNvSpPr/>
            <p:nvPr/>
          </p:nvSpPr>
          <p:spPr bwMode="auto">
            <a:xfrm>
              <a:off x="3148014" y="468286"/>
              <a:ext cx="1768475" cy="4262464"/>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grpFill/>
            <a:ln>
              <a:noFill/>
            </a:ln>
          </p:spPr>
        </p:sp>
        <p:sp>
          <p:nvSpPr>
            <p:cNvPr id="56"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grpFill/>
            <a:ln>
              <a:noFill/>
            </a:ln>
          </p:spPr>
        </p:sp>
        <p:sp>
          <p:nvSpPr>
            <p:cNvPr id="57"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grpFill/>
            <a:ln>
              <a:noFill/>
            </a:ln>
          </p:spPr>
        </p:sp>
        <p:sp>
          <p:nvSpPr>
            <p:cNvPr id="58"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grpFill/>
            <a:ln>
              <a:noFill/>
            </a:ln>
          </p:spPr>
        </p:sp>
      </p:grpSp>
      <p:sp>
        <p:nvSpPr>
          <p:cNvPr id="3" name="Content Placeholder 2"/>
          <p:cNvSpPr>
            <a:spLocks noGrp="1"/>
          </p:cNvSpPr>
          <p:nvPr>
            <p:ph sz="half" idx="1"/>
          </p:nvPr>
        </p:nvSpPr>
        <p:spPr>
          <a:xfrm>
            <a:off x="5049062" y="942108"/>
            <a:ext cx="6455549" cy="4969114"/>
          </a:xfrm>
        </p:spPr>
        <p:txBody>
          <a:bodyPr vert="horz" lIns="91440" tIns="45720" rIns="91440" bIns="45720" rtlCol="0" anchor="ctr">
            <a:normAutofit/>
          </a:bodyPr>
          <a:lstStyle/>
          <a:p>
            <a:pPr marL="0" indent="0">
              <a:buNone/>
            </a:pPr>
            <a:r>
              <a:rPr lang="en-US" b="1" dirty="0">
                <a:solidFill>
                  <a:schemeClr val="tx2">
                    <a:lumMod val="75000"/>
                  </a:schemeClr>
                </a:solidFill>
              </a:rPr>
              <a:t>Try Different Methodologies </a:t>
            </a:r>
            <a:r>
              <a:rPr lang="en-US" dirty="0"/>
              <a:t>(Open Source Dataset) </a:t>
            </a:r>
            <a:r>
              <a:rPr lang="en-US" b="1" dirty="0">
                <a:solidFill>
                  <a:schemeClr val="tx2">
                    <a:lumMod val="75000"/>
                  </a:schemeClr>
                </a:solidFill>
              </a:rPr>
              <a:t>:</a:t>
            </a:r>
            <a:endParaRPr lang="en-US" b="1" dirty="0">
              <a:solidFill>
                <a:schemeClr val="tx2">
                  <a:lumMod val="75000"/>
                </a:schemeClr>
              </a:solidFill>
            </a:endParaRPr>
          </a:p>
          <a:p>
            <a:r>
              <a:rPr lang="en-US" b="1" i="1" dirty="0">
                <a:solidFill>
                  <a:schemeClr val="tx2">
                    <a:lumMod val="75000"/>
                  </a:schemeClr>
                </a:solidFill>
              </a:rPr>
              <a:t>1D - CNN</a:t>
            </a:r>
            <a:endParaRPr lang="en-US" b="1" i="1" dirty="0">
              <a:solidFill>
                <a:schemeClr val="tx2">
                  <a:lumMod val="75000"/>
                </a:schemeClr>
              </a:solidFill>
            </a:endParaRPr>
          </a:p>
          <a:p>
            <a:r>
              <a:rPr lang="en-US" dirty="0">
                <a:solidFill>
                  <a:schemeClr val="tx2">
                    <a:lumMod val="75000"/>
                  </a:schemeClr>
                </a:solidFill>
              </a:rPr>
              <a:t>2D - CNN</a:t>
            </a:r>
            <a:endParaRPr lang="en-US" dirty="0">
              <a:solidFill>
                <a:schemeClr val="tx2">
                  <a:lumMod val="75000"/>
                </a:schemeClr>
              </a:solidFill>
            </a:endParaRPr>
          </a:p>
          <a:p>
            <a:r>
              <a:rPr lang="en-US" b="1" i="1" dirty="0">
                <a:solidFill>
                  <a:schemeClr val="tx2">
                    <a:lumMod val="75000"/>
                  </a:schemeClr>
                </a:solidFill>
              </a:rPr>
              <a:t>LSTM + CNN (1D)</a:t>
            </a:r>
            <a:endParaRPr lang="en-US" b="1" i="1" dirty="0">
              <a:solidFill>
                <a:schemeClr val="tx2">
                  <a:lumMod val="75000"/>
                </a:schemeClr>
              </a:solidFill>
            </a:endParaRPr>
          </a:p>
          <a:p>
            <a:r>
              <a:rPr lang="en-US" dirty="0">
                <a:solidFill>
                  <a:schemeClr val="tx2">
                    <a:lumMod val="75000"/>
                  </a:schemeClr>
                </a:solidFill>
              </a:rPr>
              <a:t>LSTM + CNN (1D) + </a:t>
            </a:r>
            <a:r>
              <a:rPr lang="en-US" dirty="0" err="1">
                <a:solidFill>
                  <a:schemeClr val="tx2">
                    <a:lumMod val="75000"/>
                  </a:schemeClr>
                </a:solidFill>
              </a:rPr>
              <a:t>Radam</a:t>
            </a:r>
            <a:r>
              <a:rPr lang="en-US" dirty="0">
                <a:solidFill>
                  <a:schemeClr val="tx2">
                    <a:lumMod val="75000"/>
                  </a:schemeClr>
                </a:solidFill>
              </a:rPr>
              <a:t> </a:t>
            </a:r>
            <a:r>
              <a:rPr lang="en-US" dirty="0" err="1">
                <a:solidFill>
                  <a:schemeClr val="tx2">
                    <a:lumMod val="75000"/>
                  </a:schemeClr>
                </a:solidFill>
              </a:rPr>
              <a:t>Optmizer</a:t>
            </a:r>
            <a:endParaRPr lang="en-US" dirty="0">
              <a:solidFill>
                <a:schemeClr val="tx2">
                  <a:lumMod val="75000"/>
                </a:schemeClr>
              </a:solidFill>
            </a:endParaRPr>
          </a:p>
          <a:p>
            <a:r>
              <a:rPr lang="en-US" dirty="0">
                <a:solidFill>
                  <a:schemeClr val="tx2">
                    <a:lumMod val="75000"/>
                  </a:schemeClr>
                </a:solidFill>
              </a:rPr>
              <a:t>Reinforcement Learning</a:t>
            </a:r>
            <a:endParaRPr lang="en-US" dirty="0">
              <a:solidFill>
                <a:schemeClr val="tx2">
                  <a:lumMod val="75000"/>
                </a:schemeClr>
              </a:solidFill>
            </a:endParaRPr>
          </a:p>
          <a:p>
            <a:r>
              <a:rPr lang="en-US" dirty="0">
                <a:solidFill>
                  <a:schemeClr val="tx2">
                    <a:lumMod val="75000"/>
                  </a:schemeClr>
                </a:solidFill>
              </a:rPr>
              <a:t>Capsule Network using 1D CNN [with reduced channels]</a:t>
            </a:r>
            <a:endParaRPr lang="en-US" dirty="0">
              <a:solidFill>
                <a:schemeClr val="tx2">
                  <a:lumMod val="75000"/>
                </a:schemeClr>
              </a:solidFill>
            </a:endParaRPr>
          </a:p>
          <a:p>
            <a:r>
              <a:rPr lang="en-US" dirty="0">
                <a:solidFill>
                  <a:schemeClr val="tx2">
                    <a:lumMod val="75000"/>
                  </a:schemeClr>
                </a:solidFill>
              </a:rPr>
              <a:t>Capsule Network using 1D CNN </a:t>
            </a:r>
            <a:endParaRPr lang="en-US" dirty="0">
              <a:solidFill>
                <a:schemeClr val="tx2">
                  <a:lumMod val="75000"/>
                </a:schemeClr>
              </a:solidFill>
            </a:endParaRPr>
          </a:p>
          <a:p>
            <a:r>
              <a:rPr lang="en-US" b="1" i="1" dirty="0">
                <a:solidFill>
                  <a:schemeClr val="tx2">
                    <a:lumMod val="75000"/>
                  </a:schemeClr>
                </a:solidFill>
              </a:rPr>
              <a:t>Capsule Network using 2D CNN</a:t>
            </a:r>
            <a:endParaRPr lang="en-US" b="1" i="1" dirty="0">
              <a:solidFill>
                <a:schemeClr val="tx2">
                  <a:lumMod val="75000"/>
                </a:schemeClr>
              </a:solidFill>
            </a:endParaRPr>
          </a:p>
          <a:p>
            <a:endParaRPr lang="en-US" dirty="0">
              <a:solidFill>
                <a:schemeClr val="tx2">
                  <a:lumMod val="75000"/>
                </a:schemeClr>
              </a:solidFill>
            </a:endParaRPr>
          </a:p>
          <a:p>
            <a:endParaRPr lang="en-US" dirty="0">
              <a:solidFill>
                <a:schemeClr val="tx2">
                  <a:lumMod val="75000"/>
                </a:schemeClr>
              </a:solidFill>
            </a:endParaRPr>
          </a:p>
          <a:p>
            <a:endParaRPr lang="en-US" dirty="0">
              <a:solidFill>
                <a:schemeClr val="tx2">
                  <a:lumMod val="75000"/>
                </a:schemeClr>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Wisp">
  <a:themeElements>
    <a:clrScheme name="Violet II">
      <a:dk1>
        <a:sysClr val="windowText" lastClr="000000"/>
      </a:dk1>
      <a:lt1>
        <a:sysClr val="window" lastClr="FFFFFF"/>
      </a:lt1>
      <a:dk2>
        <a:srgbClr val="632E62"/>
      </a:dk2>
      <a:lt2>
        <a:srgbClr val="EAE5EB"/>
      </a:lt2>
      <a:accent1>
        <a:srgbClr val="92278F"/>
      </a:accent1>
      <a:accent2>
        <a:srgbClr val="9B57D3"/>
      </a:accent2>
      <a:accent3>
        <a:srgbClr val="755DD9"/>
      </a:accent3>
      <a:accent4>
        <a:srgbClr val="665EB8"/>
      </a:accent4>
      <a:accent5>
        <a:srgbClr val="45A5ED"/>
      </a:accent5>
      <a:accent6>
        <a:srgbClr val="5982DB"/>
      </a:accent6>
      <a:hlink>
        <a:srgbClr val="0066FF"/>
      </a:hlink>
      <a:folHlink>
        <a:srgbClr val="666699"/>
      </a:folHlink>
    </a:clrScheme>
    <a:fontScheme name="Calibri">
      <a:majorFont>
        <a:latin typeface="Calibri"/>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9464</Words>
  <Application>WPS Presentation</Application>
  <PresentationFormat>Widescreen</PresentationFormat>
  <Paragraphs>409</Paragraphs>
  <Slides>32</Slides>
  <Notes>3</Notes>
  <HiddenSlides>0</HiddenSlides>
  <MMClips>2</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32</vt:i4>
      </vt:variant>
    </vt:vector>
  </HeadingPairs>
  <TitlesOfParts>
    <vt:vector size="45" baseType="lpstr">
      <vt:lpstr>Arial</vt:lpstr>
      <vt:lpstr>SimSun</vt:lpstr>
      <vt:lpstr>Wingdings</vt:lpstr>
      <vt:lpstr>Wingdings 3</vt:lpstr>
      <vt:lpstr>Arial</vt:lpstr>
      <vt:lpstr>Symbol</vt:lpstr>
      <vt:lpstr>Calibri</vt:lpstr>
      <vt:lpstr>Microsoft YaHei</vt:lpstr>
      <vt:lpstr>Arial Unicode MS</vt:lpstr>
      <vt:lpstr>Helvetica</vt:lpstr>
      <vt:lpstr>Century Gothic</vt:lpstr>
      <vt:lpstr>Segoe Print</vt:lpstr>
      <vt:lpstr>Wisp</vt:lpstr>
      <vt:lpstr>Understanding of EEG Signal variation over days and subjects for general classification purpose </vt:lpstr>
      <vt:lpstr>Problem Description</vt:lpstr>
      <vt:lpstr>Challenges</vt:lpstr>
      <vt:lpstr>Project Scope and Objectives</vt:lpstr>
      <vt:lpstr>Experiment - Video</vt:lpstr>
      <vt:lpstr>Open Source - Solution Outline</vt:lpstr>
      <vt:lpstr>EEG Signal Processing and Model Data Workflow  </vt:lpstr>
      <vt:lpstr>Related Work (Open Source Dataset)</vt:lpstr>
      <vt:lpstr>Problem solving Paradigm – Healthy subjects </vt:lpstr>
      <vt:lpstr>Technical Architecture and Design</vt:lpstr>
      <vt:lpstr>Technical Architecture and Design ( Open Source)</vt:lpstr>
      <vt:lpstr>Approach 2 : 1D CNN + LSTM Sequence Model</vt:lpstr>
      <vt:lpstr>Approach 2 : CNN + LSTM Sequence Model</vt:lpstr>
      <vt:lpstr>CNN + LSTM Sequence Architecture</vt:lpstr>
      <vt:lpstr>Technical Architecture and Design ( Open Source)</vt:lpstr>
      <vt:lpstr>Approach 3:  Capsule Networks Model</vt:lpstr>
      <vt:lpstr>Approach 3: Capsule Networks</vt:lpstr>
      <vt:lpstr>Capsule Networks</vt:lpstr>
      <vt:lpstr>Implementation</vt:lpstr>
      <vt:lpstr>Experimental Results</vt:lpstr>
      <vt:lpstr>Experimental Results</vt:lpstr>
      <vt:lpstr>Experimental Results</vt:lpstr>
      <vt:lpstr>Electrodes (A*)</vt:lpstr>
      <vt:lpstr>Technical Architecture and Design ( A Star)</vt:lpstr>
      <vt:lpstr>A*STAR Dataset – Training ROC Curves</vt:lpstr>
      <vt:lpstr>A*STAR Dataset – Training Precision-Recall Curve </vt:lpstr>
      <vt:lpstr>A*STAR Dataset Test Precision Recall Values</vt:lpstr>
      <vt:lpstr>App Interface for Users</vt:lpstr>
      <vt:lpstr>Demo App Interface</vt:lpstr>
      <vt:lpstr>Future Work</vt:lpstr>
      <vt:lpstr>Related Work – Appendix – Results of various Algorithms</vt:lpstr>
      <vt:lpstr>Thanks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Understanding of EEG Signal variation over days and subjects for general classification purpose </dc:title>
  <dc:creator>Bharat Nagaraju</dc:creator>
  <cp:lastModifiedBy>User</cp:lastModifiedBy>
  <cp:revision>16</cp:revision>
  <dcterms:created xsi:type="dcterms:W3CDTF">2020-01-05T17:58:00Z</dcterms:created>
  <dcterms:modified xsi:type="dcterms:W3CDTF">2020-01-19T08:41:38Z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1033-11.2.0.9144</vt:lpwstr>
  </property>
</Properties>
</file>